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57" r:id="rId2"/>
    <p:sldId id="299" r:id="rId3"/>
    <p:sldId id="300"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0DA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98" autoAdjust="0"/>
    <p:restoredTop sz="94660"/>
  </p:normalViewPr>
  <p:slideViewPr>
    <p:cSldViewPr snapToGrid="0">
      <p:cViewPr varScale="1">
        <p:scale>
          <a:sx n="112" d="100"/>
          <a:sy n="112" d="100"/>
        </p:scale>
        <p:origin x="55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58560E-8EDE-304F-A388-F9EF3407C3E4}" type="datetimeFigureOut">
              <a:rPr lang="en-US" smtClean="0"/>
              <a:t>1/9/24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D3068C-623E-6A4C-9373-0E4F83F5F65E}" type="slidenum">
              <a:rPr lang="en-US" smtClean="0"/>
              <a:t>‹#›</a:t>
            </a:fld>
            <a:endParaRPr lang="en-US"/>
          </a:p>
        </p:txBody>
      </p:sp>
    </p:spTree>
    <p:extLst>
      <p:ext uri="{BB962C8B-B14F-4D97-AF65-F5344CB8AC3E}">
        <p14:creationId xmlns:p14="http://schemas.microsoft.com/office/powerpoint/2010/main" val="1352935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GS 2021 Title Slide - Light The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5">
            <a:extLst>
              <a:ext uri="{FF2B5EF4-FFF2-40B4-BE49-F238E27FC236}">
                <a16:creationId xmlns:a16="http://schemas.microsoft.com/office/drawing/2014/main" id="{0BD22FB1-E3CA-4B8A-A58D-0A960421F024}"/>
              </a:ext>
            </a:extLst>
          </p:cNvPr>
          <p:cNvSpPr>
            <a:spLocks noGrp="1"/>
          </p:cNvSpPr>
          <p:nvPr>
            <p:ph type="body" sz="quarter" idx="12" hasCustomPrompt="1"/>
          </p:nvPr>
        </p:nvSpPr>
        <p:spPr>
          <a:xfrm>
            <a:off x="520046" y="5384113"/>
            <a:ext cx="8468979" cy="259200"/>
          </a:xfrm>
          <a:prstGeom prst="rect">
            <a:avLst/>
          </a:prstGeom>
        </p:spPr>
        <p:txBody>
          <a:bodyPr>
            <a:noAutofit/>
          </a:bodyPr>
          <a:lstStyle>
            <a:lvl1pPr>
              <a:buNone/>
              <a:defRPr sz="1400" b="0" i="0" baseline="0">
                <a:solidFill>
                  <a:schemeClr val="accent6"/>
                </a:solidFill>
                <a:latin typeface="Arial" pitchFamily="34" charset="0"/>
                <a:cs typeface="Arial" pitchFamily="34" charset="0"/>
              </a:defRPr>
            </a:lvl1pPr>
          </a:lstStyle>
          <a:p>
            <a:pPr lvl="0"/>
            <a:r>
              <a:rPr lang="en-US" dirty="0"/>
              <a:t>Date  00000</a:t>
            </a:r>
          </a:p>
        </p:txBody>
      </p:sp>
      <p:sp>
        <p:nvSpPr>
          <p:cNvPr id="14" name="Title 1">
            <a:extLst>
              <a:ext uri="{FF2B5EF4-FFF2-40B4-BE49-F238E27FC236}">
                <a16:creationId xmlns:a16="http://schemas.microsoft.com/office/drawing/2014/main" id="{490E3732-5061-4B9C-9686-E8F6CEB95A42}"/>
              </a:ext>
            </a:extLst>
          </p:cNvPr>
          <p:cNvSpPr>
            <a:spLocks noGrp="1"/>
          </p:cNvSpPr>
          <p:nvPr>
            <p:ph type="ctrTitle"/>
          </p:nvPr>
        </p:nvSpPr>
        <p:spPr>
          <a:xfrm>
            <a:off x="527488" y="3796583"/>
            <a:ext cx="9456303" cy="953068"/>
          </a:xfrm>
        </p:spPr>
        <p:txBody>
          <a:bodyPr anchor="t" anchorCtr="0">
            <a:noAutofit/>
          </a:bodyPr>
          <a:lstStyle>
            <a:lvl1pPr algn="l">
              <a:defRPr sz="2800">
                <a:solidFill>
                  <a:schemeClr val="accent2"/>
                </a:solidFill>
              </a:defRPr>
            </a:lvl1pPr>
          </a:lstStyle>
          <a:p>
            <a:r>
              <a:rPr lang="en-US" dirty="0"/>
              <a:t>Click to edit Master title style</a:t>
            </a:r>
          </a:p>
        </p:txBody>
      </p:sp>
      <p:sp>
        <p:nvSpPr>
          <p:cNvPr id="19" name="Text Placeholder 5">
            <a:extLst>
              <a:ext uri="{FF2B5EF4-FFF2-40B4-BE49-F238E27FC236}">
                <a16:creationId xmlns:a16="http://schemas.microsoft.com/office/drawing/2014/main" id="{85A62923-D4F6-4BB0-A4EE-CCD77E2CCEB3}"/>
              </a:ext>
            </a:extLst>
          </p:cNvPr>
          <p:cNvSpPr>
            <a:spLocks noGrp="1"/>
          </p:cNvSpPr>
          <p:nvPr>
            <p:ph type="body" sz="quarter" idx="13" hasCustomPrompt="1"/>
          </p:nvPr>
        </p:nvSpPr>
        <p:spPr>
          <a:xfrm>
            <a:off x="520046" y="4857382"/>
            <a:ext cx="8468979" cy="259200"/>
          </a:xfrm>
          <a:prstGeom prst="rect">
            <a:avLst/>
          </a:prstGeom>
        </p:spPr>
        <p:txBody>
          <a:bodyPr>
            <a:noAutofit/>
          </a:bodyPr>
          <a:lstStyle>
            <a:lvl1pPr>
              <a:buNone/>
              <a:defRPr sz="1400" b="1" i="0" baseline="0">
                <a:solidFill>
                  <a:schemeClr val="accent3"/>
                </a:solidFill>
                <a:latin typeface="Arial" pitchFamily="34" charset="0"/>
                <a:cs typeface="Arial" pitchFamily="34" charset="0"/>
              </a:defRPr>
            </a:lvl1pPr>
          </a:lstStyle>
          <a:p>
            <a:pPr lvl="0"/>
            <a:r>
              <a:rPr lang="en-US" dirty="0"/>
              <a:t>Presenter Name</a:t>
            </a:r>
          </a:p>
        </p:txBody>
      </p:sp>
      <p:sp>
        <p:nvSpPr>
          <p:cNvPr id="20" name="Text Placeholder 5">
            <a:extLst>
              <a:ext uri="{FF2B5EF4-FFF2-40B4-BE49-F238E27FC236}">
                <a16:creationId xmlns:a16="http://schemas.microsoft.com/office/drawing/2014/main" id="{F62CB8D9-8314-4F89-9527-7C7477C3BD3B}"/>
              </a:ext>
            </a:extLst>
          </p:cNvPr>
          <p:cNvSpPr>
            <a:spLocks noGrp="1"/>
          </p:cNvSpPr>
          <p:nvPr>
            <p:ph type="body" sz="quarter" idx="11" hasCustomPrompt="1"/>
          </p:nvPr>
        </p:nvSpPr>
        <p:spPr>
          <a:xfrm>
            <a:off x="520046" y="5116582"/>
            <a:ext cx="8468979" cy="259200"/>
          </a:xfrm>
          <a:prstGeom prst="rect">
            <a:avLst/>
          </a:prstGeom>
        </p:spPr>
        <p:txBody>
          <a:bodyPr>
            <a:noAutofit/>
          </a:bodyPr>
          <a:lstStyle>
            <a:lvl1pPr>
              <a:buNone/>
              <a:defRPr sz="1400" b="0" i="0" baseline="0">
                <a:solidFill>
                  <a:schemeClr val="accent6"/>
                </a:solidFill>
                <a:latin typeface="Arial" pitchFamily="34" charset="0"/>
                <a:cs typeface="Arial" pitchFamily="34" charset="0"/>
              </a:defRPr>
            </a:lvl1pPr>
          </a:lstStyle>
          <a:p>
            <a:pPr lvl="0"/>
            <a:r>
              <a:rPr lang="en-US" dirty="0"/>
              <a:t>Presenter Title</a:t>
            </a:r>
          </a:p>
        </p:txBody>
      </p:sp>
      <p:pic>
        <p:nvPicPr>
          <p:cNvPr id="7" name="Picture 6" descr="Logo&#10;&#10;Description automatically generated">
            <a:extLst>
              <a:ext uri="{FF2B5EF4-FFF2-40B4-BE49-F238E27FC236}">
                <a16:creationId xmlns:a16="http://schemas.microsoft.com/office/drawing/2014/main" id="{7355CD39-4C5F-496E-90C3-F306BAB4E65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81167" y="2370260"/>
            <a:ext cx="2257537" cy="1188340"/>
          </a:xfrm>
          <a:prstGeom prst="rect">
            <a:avLst/>
          </a:prstGeom>
        </p:spPr>
      </p:pic>
    </p:spTree>
    <p:extLst>
      <p:ext uri="{BB962C8B-B14F-4D97-AF65-F5344CB8AC3E}">
        <p14:creationId xmlns:p14="http://schemas.microsoft.com/office/powerpoint/2010/main" val="3087540502"/>
      </p:ext>
    </p:extLst>
  </p:cSld>
  <p:clrMapOvr>
    <a:masterClrMapping/>
  </p:clrMapOvr>
  <p:extLst>
    <p:ext uri="{DCECCB84-F9BA-43D5-87BE-67443E8EF086}">
      <p15:sldGuideLst xmlns:p15="http://schemas.microsoft.com/office/powerpoint/2012/main">
        <p15:guide id="1" orient="horz" pos="264">
          <p15:clr>
            <a:srgbClr val="FBAE40"/>
          </p15:clr>
        </p15:guide>
        <p15:guide id="2" pos="3840">
          <p15:clr>
            <a:srgbClr val="FBAE40"/>
          </p15:clr>
        </p15:guide>
        <p15:guide id="4" orient="horz" pos="1608">
          <p15:clr>
            <a:srgbClr val="FBAE40"/>
          </p15:clr>
        </p15:guide>
        <p15:guide id="5" pos="38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GS 2021 Title Slide - Dark The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5">
            <a:extLst>
              <a:ext uri="{FF2B5EF4-FFF2-40B4-BE49-F238E27FC236}">
                <a16:creationId xmlns:a16="http://schemas.microsoft.com/office/drawing/2014/main" id="{6DB3A7A5-5C7A-4A37-8B67-CF7F00D77C1E}"/>
              </a:ext>
            </a:extLst>
          </p:cNvPr>
          <p:cNvSpPr>
            <a:spLocks noGrp="1"/>
          </p:cNvSpPr>
          <p:nvPr>
            <p:ph type="body" sz="quarter" idx="12" hasCustomPrompt="1"/>
          </p:nvPr>
        </p:nvSpPr>
        <p:spPr>
          <a:xfrm>
            <a:off x="538350" y="5374588"/>
            <a:ext cx="8511057" cy="259200"/>
          </a:xfrm>
          <a:prstGeom prst="rect">
            <a:avLst/>
          </a:prstGeom>
        </p:spPr>
        <p:txBody>
          <a:bodyPr>
            <a:noAutofit/>
          </a:bodyPr>
          <a:lstStyle>
            <a:lvl1pPr>
              <a:buNone/>
              <a:defRPr sz="1400" b="0" i="0" baseline="0">
                <a:solidFill>
                  <a:schemeClr val="bg2"/>
                </a:solidFill>
                <a:latin typeface="Arial" pitchFamily="34" charset="0"/>
                <a:cs typeface="Arial" pitchFamily="34" charset="0"/>
              </a:defRPr>
            </a:lvl1pPr>
          </a:lstStyle>
          <a:p>
            <a:pPr lvl="0"/>
            <a:r>
              <a:rPr lang="en-US" dirty="0"/>
              <a:t>Date  00000</a:t>
            </a:r>
          </a:p>
        </p:txBody>
      </p:sp>
      <p:sp>
        <p:nvSpPr>
          <p:cNvPr id="9" name="Title 1">
            <a:extLst>
              <a:ext uri="{FF2B5EF4-FFF2-40B4-BE49-F238E27FC236}">
                <a16:creationId xmlns:a16="http://schemas.microsoft.com/office/drawing/2014/main" id="{6EA486F2-C20F-4B1B-BC9D-9F07C027D446}"/>
              </a:ext>
            </a:extLst>
          </p:cNvPr>
          <p:cNvSpPr>
            <a:spLocks noGrp="1"/>
          </p:cNvSpPr>
          <p:nvPr>
            <p:ph type="ctrTitle"/>
          </p:nvPr>
        </p:nvSpPr>
        <p:spPr>
          <a:xfrm>
            <a:off x="515008" y="3787058"/>
            <a:ext cx="9503287" cy="953068"/>
          </a:xfrm>
        </p:spPr>
        <p:txBody>
          <a:bodyPr anchor="t" anchorCtr="0">
            <a:noAutofit/>
          </a:bodyPr>
          <a:lstStyle>
            <a:lvl1pPr algn="l">
              <a:defRPr sz="2800">
                <a:solidFill>
                  <a:schemeClr val="bg2"/>
                </a:solidFill>
              </a:defRPr>
            </a:lvl1pPr>
          </a:lstStyle>
          <a:p>
            <a:r>
              <a:rPr lang="en-US" dirty="0"/>
              <a:t>Click to edit Master title style</a:t>
            </a:r>
          </a:p>
        </p:txBody>
      </p:sp>
      <p:sp>
        <p:nvSpPr>
          <p:cNvPr id="10" name="Text Placeholder 5">
            <a:extLst>
              <a:ext uri="{FF2B5EF4-FFF2-40B4-BE49-F238E27FC236}">
                <a16:creationId xmlns:a16="http://schemas.microsoft.com/office/drawing/2014/main" id="{4098DE65-BEBC-40F9-A527-1C9A4A33B73C}"/>
              </a:ext>
            </a:extLst>
          </p:cNvPr>
          <p:cNvSpPr>
            <a:spLocks noGrp="1"/>
          </p:cNvSpPr>
          <p:nvPr>
            <p:ph type="body" sz="quarter" idx="13" hasCustomPrompt="1"/>
          </p:nvPr>
        </p:nvSpPr>
        <p:spPr>
          <a:xfrm>
            <a:off x="538350" y="4847857"/>
            <a:ext cx="8511057" cy="259200"/>
          </a:xfrm>
          <a:prstGeom prst="rect">
            <a:avLst/>
          </a:prstGeom>
        </p:spPr>
        <p:txBody>
          <a:bodyPr>
            <a:noAutofit/>
          </a:bodyPr>
          <a:lstStyle>
            <a:lvl1pPr>
              <a:buNone/>
              <a:defRPr sz="1400" b="1" i="0" baseline="0">
                <a:solidFill>
                  <a:schemeClr val="bg2"/>
                </a:solidFill>
                <a:latin typeface="Arial" pitchFamily="34" charset="0"/>
                <a:cs typeface="Arial" pitchFamily="34" charset="0"/>
              </a:defRPr>
            </a:lvl1pPr>
          </a:lstStyle>
          <a:p>
            <a:pPr lvl="0"/>
            <a:r>
              <a:rPr lang="en-US" dirty="0"/>
              <a:t>Presenter Name</a:t>
            </a:r>
          </a:p>
        </p:txBody>
      </p:sp>
      <p:sp>
        <p:nvSpPr>
          <p:cNvPr id="11" name="Text Placeholder 5">
            <a:extLst>
              <a:ext uri="{FF2B5EF4-FFF2-40B4-BE49-F238E27FC236}">
                <a16:creationId xmlns:a16="http://schemas.microsoft.com/office/drawing/2014/main" id="{8CEEFAED-9C67-48DD-8BD9-0607657E6CEA}"/>
              </a:ext>
            </a:extLst>
          </p:cNvPr>
          <p:cNvSpPr>
            <a:spLocks noGrp="1"/>
          </p:cNvSpPr>
          <p:nvPr>
            <p:ph type="body" sz="quarter" idx="11" hasCustomPrompt="1"/>
          </p:nvPr>
        </p:nvSpPr>
        <p:spPr>
          <a:xfrm>
            <a:off x="538350" y="5107057"/>
            <a:ext cx="8511057" cy="259200"/>
          </a:xfrm>
          <a:prstGeom prst="rect">
            <a:avLst/>
          </a:prstGeom>
        </p:spPr>
        <p:txBody>
          <a:bodyPr>
            <a:noAutofit/>
          </a:bodyPr>
          <a:lstStyle>
            <a:lvl1pPr>
              <a:buNone/>
              <a:defRPr sz="1400" b="0" i="0" baseline="0">
                <a:solidFill>
                  <a:schemeClr val="bg2"/>
                </a:solidFill>
                <a:latin typeface="Arial" pitchFamily="34" charset="0"/>
                <a:cs typeface="Arial" pitchFamily="34" charset="0"/>
              </a:defRPr>
            </a:lvl1pPr>
          </a:lstStyle>
          <a:p>
            <a:pPr lvl="0"/>
            <a:r>
              <a:rPr lang="en-US" dirty="0"/>
              <a:t>Presenter Title</a:t>
            </a:r>
          </a:p>
        </p:txBody>
      </p:sp>
    </p:spTree>
    <p:extLst>
      <p:ext uri="{BB962C8B-B14F-4D97-AF65-F5344CB8AC3E}">
        <p14:creationId xmlns:p14="http://schemas.microsoft.com/office/powerpoint/2010/main" val="2654800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GS 2021 Legal Notice">
    <p:bg>
      <p:bgPr>
        <a:solidFill>
          <a:schemeClr val="bg2"/>
        </a:solidFill>
        <a:effectLst/>
      </p:bgPr>
    </p:bg>
    <p:spTree>
      <p:nvGrpSpPr>
        <p:cNvPr id="1" name=""/>
        <p:cNvGrpSpPr/>
        <p:nvPr/>
      </p:nvGrpSpPr>
      <p:grpSpPr>
        <a:xfrm>
          <a:off x="0" y="0"/>
          <a:ext cx="0" cy="0"/>
          <a:chOff x="0" y="0"/>
          <a:chExt cx="0" cy="0"/>
        </a:xfrm>
      </p:grpSpPr>
      <p:sp>
        <p:nvSpPr>
          <p:cNvPr id="10" name="Title 1"/>
          <p:cNvSpPr txBox="1">
            <a:spLocks/>
          </p:cNvSpPr>
          <p:nvPr userDrawn="1"/>
        </p:nvSpPr>
        <p:spPr bwMode="auto">
          <a:xfrm>
            <a:off x="1066801" y="2273542"/>
            <a:ext cx="11125200" cy="873579"/>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defTabSz="457200" rtl="0" eaLnBrk="1" fontAlgn="base" hangingPunct="1">
              <a:spcBef>
                <a:spcPct val="0"/>
              </a:spcBef>
              <a:spcAft>
                <a:spcPct val="0"/>
              </a:spcAft>
              <a:defRPr sz="2800" b="1" kern="1200">
                <a:solidFill>
                  <a:schemeClr val="accent2"/>
                </a:solidFill>
                <a:latin typeface="Arial" pitchFamily="34" charset="0"/>
                <a:ea typeface="+mj-ea"/>
                <a:cs typeface="Arial" pitchFamily="34" charset="0"/>
              </a:defRPr>
            </a:lvl1pPr>
            <a:lvl2pPr algn="l" defTabSz="457200" rtl="0" eaLnBrk="1" fontAlgn="base" hangingPunct="1">
              <a:spcBef>
                <a:spcPct val="0"/>
              </a:spcBef>
              <a:spcAft>
                <a:spcPct val="0"/>
              </a:spcAft>
              <a:defRPr sz="2400" b="1">
                <a:solidFill>
                  <a:schemeClr val="tx2"/>
                </a:solidFill>
                <a:latin typeface="Arial" charset="0"/>
                <a:ea typeface="ＭＳ Ｐゴシック" pitchFamily="-60" charset="-128"/>
                <a:cs typeface="Arial" charset="0"/>
              </a:defRPr>
            </a:lvl2pPr>
            <a:lvl3pPr algn="l" defTabSz="457200" rtl="0" eaLnBrk="1" fontAlgn="base" hangingPunct="1">
              <a:spcBef>
                <a:spcPct val="0"/>
              </a:spcBef>
              <a:spcAft>
                <a:spcPct val="0"/>
              </a:spcAft>
              <a:defRPr sz="2400" b="1">
                <a:solidFill>
                  <a:schemeClr val="tx2"/>
                </a:solidFill>
                <a:latin typeface="Arial" charset="0"/>
                <a:ea typeface="ＭＳ Ｐゴシック" pitchFamily="-60" charset="-128"/>
                <a:cs typeface="Arial" charset="0"/>
              </a:defRPr>
            </a:lvl3pPr>
            <a:lvl4pPr algn="l" defTabSz="457200" rtl="0" eaLnBrk="1" fontAlgn="base" hangingPunct="1">
              <a:spcBef>
                <a:spcPct val="0"/>
              </a:spcBef>
              <a:spcAft>
                <a:spcPct val="0"/>
              </a:spcAft>
              <a:defRPr sz="2400" b="1">
                <a:solidFill>
                  <a:schemeClr val="tx2"/>
                </a:solidFill>
                <a:latin typeface="Arial" charset="0"/>
                <a:ea typeface="ＭＳ Ｐゴシック" pitchFamily="-60" charset="-128"/>
                <a:cs typeface="Arial" charset="0"/>
              </a:defRPr>
            </a:lvl4pPr>
            <a:lvl5pPr algn="l" defTabSz="457200" rtl="0" eaLnBrk="1" fontAlgn="base" hangingPunct="1">
              <a:spcBef>
                <a:spcPct val="0"/>
              </a:spcBef>
              <a:spcAft>
                <a:spcPct val="0"/>
              </a:spcAft>
              <a:defRPr sz="2400" b="1">
                <a:solidFill>
                  <a:schemeClr val="tx2"/>
                </a:solidFill>
                <a:latin typeface="Arial" charset="0"/>
                <a:ea typeface="ＭＳ Ｐゴシック" pitchFamily="-60" charset="-128"/>
                <a:cs typeface="Arial" charset="0"/>
              </a:defRPr>
            </a:lvl5pPr>
            <a:lvl6pPr marL="457200" algn="ctr" defTabSz="457200" rtl="0" eaLnBrk="1" fontAlgn="base" hangingPunct="1">
              <a:spcBef>
                <a:spcPct val="0"/>
              </a:spcBef>
              <a:spcAft>
                <a:spcPct val="0"/>
              </a:spcAft>
              <a:defRPr sz="4400">
                <a:solidFill>
                  <a:schemeClr val="tx1"/>
                </a:solidFill>
                <a:latin typeface="Calibri" pitchFamily="-60" charset="0"/>
                <a:ea typeface="ＭＳ Ｐゴシック" pitchFamily="-60" charset="-128"/>
              </a:defRPr>
            </a:lvl6pPr>
            <a:lvl7pPr marL="914400" algn="ctr" defTabSz="457200" rtl="0" eaLnBrk="1" fontAlgn="base" hangingPunct="1">
              <a:spcBef>
                <a:spcPct val="0"/>
              </a:spcBef>
              <a:spcAft>
                <a:spcPct val="0"/>
              </a:spcAft>
              <a:defRPr sz="4400">
                <a:solidFill>
                  <a:schemeClr val="tx1"/>
                </a:solidFill>
                <a:latin typeface="Calibri" pitchFamily="-60" charset="0"/>
                <a:ea typeface="ＭＳ Ｐゴシック" pitchFamily="-60" charset="-128"/>
              </a:defRPr>
            </a:lvl7pPr>
            <a:lvl8pPr marL="1371600" algn="ctr" defTabSz="457200" rtl="0" eaLnBrk="1" fontAlgn="base" hangingPunct="1">
              <a:spcBef>
                <a:spcPct val="0"/>
              </a:spcBef>
              <a:spcAft>
                <a:spcPct val="0"/>
              </a:spcAft>
              <a:defRPr sz="4400">
                <a:solidFill>
                  <a:schemeClr val="tx1"/>
                </a:solidFill>
                <a:latin typeface="Calibri" pitchFamily="-60" charset="0"/>
                <a:ea typeface="ＭＳ Ｐゴシック" pitchFamily="-60" charset="-128"/>
              </a:defRPr>
            </a:lvl8pPr>
            <a:lvl9pPr marL="1828800" algn="ctr" defTabSz="457200" rtl="0" eaLnBrk="1" fontAlgn="base" hangingPunct="1">
              <a:spcBef>
                <a:spcPct val="0"/>
              </a:spcBef>
              <a:spcAft>
                <a:spcPct val="0"/>
              </a:spcAft>
              <a:defRPr sz="4400">
                <a:solidFill>
                  <a:schemeClr val="tx1"/>
                </a:solidFill>
                <a:latin typeface="Calibri" pitchFamily="-60" charset="0"/>
                <a:ea typeface="ＭＳ Ｐゴシック" pitchFamily="-60" charset="-128"/>
              </a:defRPr>
            </a:lvl9pPr>
          </a:lstStyle>
          <a:p>
            <a:r>
              <a:rPr lang="en-US" sz="2800" dirty="0">
                <a:solidFill>
                  <a:schemeClr val="accent3"/>
                </a:solidFill>
              </a:rPr>
              <a:t>LEGAL NOTICE</a:t>
            </a:r>
          </a:p>
        </p:txBody>
      </p:sp>
      <p:sp>
        <p:nvSpPr>
          <p:cNvPr id="12" name="TextBox 11"/>
          <p:cNvSpPr txBox="1"/>
          <p:nvPr userDrawn="1"/>
        </p:nvSpPr>
        <p:spPr>
          <a:xfrm>
            <a:off x="1066799" y="3147125"/>
            <a:ext cx="9525000" cy="2169825"/>
          </a:xfrm>
          <a:prstGeom prst="rect">
            <a:avLst/>
          </a:prstGeom>
          <a:noFill/>
        </p:spPr>
        <p:txBody>
          <a:bodyPr wrap="square" rtlCol="0">
            <a:spAutoFit/>
          </a:bodyPr>
          <a:lstStyle/>
          <a:p>
            <a:r>
              <a:rPr lang="en-US" sz="1100" kern="1200" dirty="0">
                <a:solidFill>
                  <a:schemeClr val="accent6"/>
                </a:solidFill>
                <a:effectLst/>
                <a:latin typeface="+mn-lt"/>
                <a:ea typeface="+mn-ea"/>
                <a:cs typeface="+mn-cs"/>
              </a:rPr>
              <a:t>All data examples, processes, hardcopy digital materials and other intellectual property presented in the attached PowerPoint document(s) constitute valuable and highly confidential trade secrets that are not generally available and are the sole property and proprietary information of TGS or another owner for who TGS acts as an agent. </a:t>
            </a:r>
          </a:p>
          <a:p>
            <a:r>
              <a:rPr lang="en-US" sz="1100" kern="1200" dirty="0">
                <a:solidFill>
                  <a:schemeClr val="accent6"/>
                </a:solidFill>
                <a:effectLst/>
                <a:latin typeface="+mn-lt"/>
                <a:ea typeface="+mn-ea"/>
                <a:cs typeface="+mn-cs"/>
              </a:rPr>
              <a:t> </a:t>
            </a:r>
          </a:p>
          <a:p>
            <a:r>
              <a:rPr lang="en-US" sz="1100" kern="1200" dirty="0">
                <a:solidFill>
                  <a:schemeClr val="accent6"/>
                </a:solidFill>
                <a:effectLst/>
                <a:latin typeface="+mn-lt"/>
                <a:ea typeface="+mn-ea"/>
                <a:cs typeface="+mn-cs"/>
              </a:rPr>
              <a:t>All information and materials are for internal use only.  The sharing, copying or distribution of any of the information provided by TGS to ANY third party is strictly prohibited. </a:t>
            </a:r>
          </a:p>
          <a:p>
            <a:endParaRPr lang="en-US" sz="1100" kern="1200" dirty="0">
              <a:solidFill>
                <a:schemeClr val="accent6"/>
              </a:solidFill>
              <a:effectLst/>
              <a:latin typeface="+mn-lt"/>
              <a:ea typeface="+mn-ea"/>
              <a:cs typeface="+mn-cs"/>
            </a:endParaRPr>
          </a:p>
          <a:p>
            <a:r>
              <a:rPr lang="en-US" sz="1100" kern="1200" dirty="0">
                <a:solidFill>
                  <a:schemeClr val="accent6"/>
                </a:solidFill>
                <a:effectLst/>
                <a:latin typeface="+mn-lt"/>
                <a:ea typeface="+mn-ea"/>
                <a:cs typeface="+mn-cs"/>
              </a:rPr>
              <a:t>All material included in this presentation was prepared in accordance with accepted practices of the geophysical profession, however, TGS makes no representation or warranty, express or implied, of any kind, including merchantability, quality or reliability of the material or its fitness for any particular purpose. TGS assumes no liability for reliance of anyone on these materials to make any kind of decision.  Any action made based on these materials shall be taken at your own risk and expense.</a:t>
            </a:r>
          </a:p>
          <a:p>
            <a:endParaRPr lang="en-US" sz="1400" dirty="0"/>
          </a:p>
        </p:txBody>
      </p:sp>
    </p:spTree>
    <p:extLst>
      <p:ext uri="{BB962C8B-B14F-4D97-AF65-F5344CB8AC3E}">
        <p14:creationId xmlns:p14="http://schemas.microsoft.com/office/powerpoint/2010/main" val="1072067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GS 2021 Who We Are">
    <p:bg>
      <p:bgPr>
        <a:solidFill>
          <a:schemeClr val="bg2"/>
        </a:solidFill>
        <a:effectLst/>
      </p:bgPr>
    </p:bg>
    <p:spTree>
      <p:nvGrpSpPr>
        <p:cNvPr id="1" name=""/>
        <p:cNvGrpSpPr/>
        <p:nvPr/>
      </p:nvGrpSpPr>
      <p:grpSpPr>
        <a:xfrm>
          <a:off x="0" y="0"/>
          <a:ext cx="0" cy="0"/>
          <a:chOff x="0" y="0"/>
          <a:chExt cx="0" cy="0"/>
        </a:xfrm>
      </p:grpSpPr>
      <p:sp>
        <p:nvSpPr>
          <p:cNvPr id="10" name="Title 1"/>
          <p:cNvSpPr txBox="1">
            <a:spLocks/>
          </p:cNvSpPr>
          <p:nvPr userDrawn="1"/>
        </p:nvSpPr>
        <p:spPr bwMode="auto">
          <a:xfrm>
            <a:off x="1066801" y="2273542"/>
            <a:ext cx="11125200" cy="873579"/>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defTabSz="457200" rtl="0" eaLnBrk="1" fontAlgn="base" hangingPunct="1">
              <a:spcBef>
                <a:spcPct val="0"/>
              </a:spcBef>
              <a:spcAft>
                <a:spcPct val="0"/>
              </a:spcAft>
              <a:defRPr sz="2800" b="1" kern="1200">
                <a:solidFill>
                  <a:schemeClr val="accent2"/>
                </a:solidFill>
                <a:latin typeface="Arial" pitchFamily="34" charset="0"/>
                <a:ea typeface="+mj-ea"/>
                <a:cs typeface="Arial" pitchFamily="34" charset="0"/>
              </a:defRPr>
            </a:lvl1pPr>
            <a:lvl2pPr algn="l" defTabSz="457200" rtl="0" eaLnBrk="1" fontAlgn="base" hangingPunct="1">
              <a:spcBef>
                <a:spcPct val="0"/>
              </a:spcBef>
              <a:spcAft>
                <a:spcPct val="0"/>
              </a:spcAft>
              <a:defRPr sz="2400" b="1">
                <a:solidFill>
                  <a:schemeClr val="tx2"/>
                </a:solidFill>
                <a:latin typeface="Arial" charset="0"/>
                <a:ea typeface="ＭＳ Ｐゴシック" pitchFamily="-60" charset="-128"/>
                <a:cs typeface="Arial" charset="0"/>
              </a:defRPr>
            </a:lvl2pPr>
            <a:lvl3pPr algn="l" defTabSz="457200" rtl="0" eaLnBrk="1" fontAlgn="base" hangingPunct="1">
              <a:spcBef>
                <a:spcPct val="0"/>
              </a:spcBef>
              <a:spcAft>
                <a:spcPct val="0"/>
              </a:spcAft>
              <a:defRPr sz="2400" b="1">
                <a:solidFill>
                  <a:schemeClr val="tx2"/>
                </a:solidFill>
                <a:latin typeface="Arial" charset="0"/>
                <a:ea typeface="ＭＳ Ｐゴシック" pitchFamily="-60" charset="-128"/>
                <a:cs typeface="Arial" charset="0"/>
              </a:defRPr>
            </a:lvl3pPr>
            <a:lvl4pPr algn="l" defTabSz="457200" rtl="0" eaLnBrk="1" fontAlgn="base" hangingPunct="1">
              <a:spcBef>
                <a:spcPct val="0"/>
              </a:spcBef>
              <a:spcAft>
                <a:spcPct val="0"/>
              </a:spcAft>
              <a:defRPr sz="2400" b="1">
                <a:solidFill>
                  <a:schemeClr val="tx2"/>
                </a:solidFill>
                <a:latin typeface="Arial" charset="0"/>
                <a:ea typeface="ＭＳ Ｐゴシック" pitchFamily="-60" charset="-128"/>
                <a:cs typeface="Arial" charset="0"/>
              </a:defRPr>
            </a:lvl4pPr>
            <a:lvl5pPr algn="l" defTabSz="457200" rtl="0" eaLnBrk="1" fontAlgn="base" hangingPunct="1">
              <a:spcBef>
                <a:spcPct val="0"/>
              </a:spcBef>
              <a:spcAft>
                <a:spcPct val="0"/>
              </a:spcAft>
              <a:defRPr sz="2400" b="1">
                <a:solidFill>
                  <a:schemeClr val="tx2"/>
                </a:solidFill>
                <a:latin typeface="Arial" charset="0"/>
                <a:ea typeface="ＭＳ Ｐゴシック" pitchFamily="-60" charset="-128"/>
                <a:cs typeface="Arial" charset="0"/>
              </a:defRPr>
            </a:lvl5pPr>
            <a:lvl6pPr marL="457200" algn="ctr" defTabSz="457200" rtl="0" eaLnBrk="1" fontAlgn="base" hangingPunct="1">
              <a:spcBef>
                <a:spcPct val="0"/>
              </a:spcBef>
              <a:spcAft>
                <a:spcPct val="0"/>
              </a:spcAft>
              <a:defRPr sz="4400">
                <a:solidFill>
                  <a:schemeClr val="tx1"/>
                </a:solidFill>
                <a:latin typeface="Calibri" pitchFamily="-60" charset="0"/>
                <a:ea typeface="ＭＳ Ｐゴシック" pitchFamily="-60" charset="-128"/>
              </a:defRPr>
            </a:lvl6pPr>
            <a:lvl7pPr marL="914400" algn="ctr" defTabSz="457200" rtl="0" eaLnBrk="1" fontAlgn="base" hangingPunct="1">
              <a:spcBef>
                <a:spcPct val="0"/>
              </a:spcBef>
              <a:spcAft>
                <a:spcPct val="0"/>
              </a:spcAft>
              <a:defRPr sz="4400">
                <a:solidFill>
                  <a:schemeClr val="tx1"/>
                </a:solidFill>
                <a:latin typeface="Calibri" pitchFamily="-60" charset="0"/>
                <a:ea typeface="ＭＳ Ｐゴシック" pitchFamily="-60" charset="-128"/>
              </a:defRPr>
            </a:lvl7pPr>
            <a:lvl8pPr marL="1371600" algn="ctr" defTabSz="457200" rtl="0" eaLnBrk="1" fontAlgn="base" hangingPunct="1">
              <a:spcBef>
                <a:spcPct val="0"/>
              </a:spcBef>
              <a:spcAft>
                <a:spcPct val="0"/>
              </a:spcAft>
              <a:defRPr sz="4400">
                <a:solidFill>
                  <a:schemeClr val="tx1"/>
                </a:solidFill>
                <a:latin typeface="Calibri" pitchFamily="-60" charset="0"/>
                <a:ea typeface="ＭＳ Ｐゴシック" pitchFamily="-60" charset="-128"/>
              </a:defRPr>
            </a:lvl8pPr>
            <a:lvl9pPr marL="1828800" algn="ctr" defTabSz="457200" rtl="0" eaLnBrk="1" fontAlgn="base" hangingPunct="1">
              <a:spcBef>
                <a:spcPct val="0"/>
              </a:spcBef>
              <a:spcAft>
                <a:spcPct val="0"/>
              </a:spcAft>
              <a:defRPr sz="4400">
                <a:solidFill>
                  <a:schemeClr val="tx1"/>
                </a:solidFill>
                <a:latin typeface="Calibri" pitchFamily="-60" charset="0"/>
                <a:ea typeface="ＭＳ Ｐゴシック" pitchFamily="-60" charset="-128"/>
              </a:defRPr>
            </a:lvl9pPr>
          </a:lstStyle>
          <a:p>
            <a:r>
              <a:rPr lang="en-US" sz="2800" dirty="0">
                <a:solidFill>
                  <a:schemeClr val="accent3"/>
                </a:solidFill>
              </a:rPr>
              <a:t>WHO WE ARE</a:t>
            </a:r>
          </a:p>
        </p:txBody>
      </p:sp>
      <p:sp>
        <p:nvSpPr>
          <p:cNvPr id="12" name="TextBox 11"/>
          <p:cNvSpPr txBox="1"/>
          <p:nvPr userDrawn="1"/>
        </p:nvSpPr>
        <p:spPr>
          <a:xfrm>
            <a:off x="1066799" y="3147125"/>
            <a:ext cx="9525000" cy="2939266"/>
          </a:xfrm>
          <a:prstGeom prst="rect">
            <a:avLst/>
          </a:prstGeom>
          <a:noFill/>
        </p:spPr>
        <p:txBody>
          <a:bodyPr wrap="square" rtlCol="0">
            <a:spAutoFit/>
          </a:bodyPr>
          <a:lstStyle/>
          <a:p>
            <a:r>
              <a:rPr lang="en-US" sz="1200" b="1" kern="1200" dirty="0">
                <a:solidFill>
                  <a:schemeClr val="accent6"/>
                </a:solidFill>
                <a:effectLst/>
                <a:latin typeface="+mn-lt"/>
                <a:ea typeface="+mn-ea"/>
                <a:cs typeface="+mn-cs"/>
              </a:rPr>
              <a:t>Our mission</a:t>
            </a:r>
          </a:p>
          <a:p>
            <a:pPr marL="171450" indent="-171450">
              <a:buFont typeface="Arial" panose="020B0604020202020204" pitchFamily="34" charset="0"/>
              <a:buChar char="•"/>
            </a:pPr>
            <a:r>
              <a:rPr lang="en-US" sz="1200" kern="1200" dirty="0">
                <a:solidFill>
                  <a:schemeClr val="accent6"/>
                </a:solidFill>
                <a:effectLst/>
                <a:latin typeface="+mn-lt"/>
                <a:ea typeface="+mn-ea"/>
                <a:cs typeface="+mn-cs"/>
              </a:rPr>
              <a:t>To provide the right data and intelligence at the right time for society’s evolving energy needs.</a:t>
            </a:r>
          </a:p>
          <a:p>
            <a:endParaRPr lang="en-US" sz="1200" kern="1200" dirty="0">
              <a:solidFill>
                <a:schemeClr val="accent6"/>
              </a:solidFill>
              <a:effectLst/>
              <a:latin typeface="+mn-lt"/>
              <a:ea typeface="+mn-ea"/>
              <a:cs typeface="+mn-cs"/>
            </a:endParaRPr>
          </a:p>
          <a:p>
            <a:r>
              <a:rPr lang="en-US" sz="1200" b="1" kern="1200" dirty="0">
                <a:solidFill>
                  <a:schemeClr val="accent6"/>
                </a:solidFill>
                <a:effectLst/>
                <a:latin typeface="+mn-lt"/>
                <a:ea typeface="+mn-ea"/>
                <a:cs typeface="+mn-cs"/>
              </a:rPr>
              <a:t>Our vision</a:t>
            </a:r>
          </a:p>
          <a:p>
            <a:pPr marL="171450" indent="-171450">
              <a:buFont typeface="Arial" panose="020B0604020202020204" pitchFamily="34" charset="0"/>
              <a:buChar char="•"/>
            </a:pPr>
            <a:r>
              <a:rPr lang="en-US" sz="1200" kern="1200" dirty="0">
                <a:solidFill>
                  <a:schemeClr val="accent6"/>
                </a:solidFill>
                <a:effectLst/>
                <a:latin typeface="+mn-lt"/>
                <a:ea typeface="+mn-ea"/>
                <a:cs typeface="+mn-cs"/>
              </a:rPr>
              <a:t>To shape the future of energy through innovative data solutions and intelligence.</a:t>
            </a:r>
          </a:p>
          <a:p>
            <a:endParaRPr lang="en-US" sz="1200" kern="1200" dirty="0">
              <a:solidFill>
                <a:schemeClr val="accent6"/>
              </a:solidFill>
              <a:effectLst/>
              <a:latin typeface="+mn-lt"/>
              <a:ea typeface="+mn-ea"/>
              <a:cs typeface="+mn-cs"/>
            </a:endParaRPr>
          </a:p>
          <a:p>
            <a:r>
              <a:rPr lang="en-US" sz="1200" b="1" kern="1200" dirty="0">
                <a:solidFill>
                  <a:schemeClr val="accent6"/>
                </a:solidFill>
                <a:effectLst/>
                <a:latin typeface="+mn-lt"/>
                <a:ea typeface="+mn-ea"/>
                <a:cs typeface="+mn-cs"/>
              </a:rPr>
              <a:t>Our values</a:t>
            </a:r>
          </a:p>
          <a:p>
            <a:pPr marL="171450" indent="-171450">
              <a:spcBef>
                <a:spcPts val="600"/>
              </a:spcBef>
              <a:buFont typeface="Arial" panose="020B0604020202020204" pitchFamily="34" charset="0"/>
              <a:buChar char="•"/>
            </a:pPr>
            <a:r>
              <a:rPr lang="en-US" sz="1200" kern="1200" dirty="0">
                <a:solidFill>
                  <a:schemeClr val="accent6"/>
                </a:solidFill>
                <a:effectLst/>
                <a:latin typeface="+mn-lt"/>
                <a:ea typeface="+mn-ea"/>
                <a:cs typeface="+mn-cs"/>
              </a:rPr>
              <a:t>We are responsible to our customers. Quality products and exemplary service differentiate us.</a:t>
            </a:r>
          </a:p>
          <a:p>
            <a:pPr marL="171450" indent="-171450">
              <a:spcBef>
                <a:spcPts val="600"/>
              </a:spcBef>
              <a:buFont typeface="Arial" panose="020B0604020202020204" pitchFamily="34" charset="0"/>
              <a:buChar char="•"/>
            </a:pPr>
            <a:r>
              <a:rPr lang="en-US" sz="1200" kern="1200" dirty="0">
                <a:solidFill>
                  <a:schemeClr val="accent6"/>
                </a:solidFill>
                <a:effectLst/>
                <a:latin typeface="+mn-lt"/>
                <a:ea typeface="+mn-ea"/>
                <a:cs typeface="+mn-cs"/>
              </a:rPr>
              <a:t>Our single greatest asset is our employee base. </a:t>
            </a:r>
          </a:p>
          <a:p>
            <a:pPr marL="171450" indent="-171450">
              <a:spcBef>
                <a:spcPts val="600"/>
              </a:spcBef>
              <a:buFont typeface="Arial" panose="020B0604020202020204" pitchFamily="34" charset="0"/>
              <a:buChar char="•"/>
            </a:pPr>
            <a:r>
              <a:rPr lang="en-US" sz="1200" kern="1200" dirty="0">
                <a:solidFill>
                  <a:schemeClr val="accent6"/>
                </a:solidFill>
                <a:effectLst/>
                <a:latin typeface="+mn-lt"/>
                <a:ea typeface="+mn-ea"/>
                <a:cs typeface="+mn-cs"/>
              </a:rPr>
              <a:t>Honesty, integrity and fairness form the cornerstone of our relationships.</a:t>
            </a:r>
          </a:p>
          <a:p>
            <a:pPr marL="171450" indent="-171450">
              <a:spcBef>
                <a:spcPts val="600"/>
              </a:spcBef>
              <a:buFont typeface="Arial" panose="020B0604020202020204" pitchFamily="34" charset="0"/>
              <a:buChar char="•"/>
            </a:pPr>
            <a:r>
              <a:rPr lang="en-US" sz="1200" kern="1200" dirty="0">
                <a:solidFill>
                  <a:schemeClr val="accent6"/>
                </a:solidFill>
                <a:effectLst/>
                <a:latin typeface="+mn-lt"/>
                <a:ea typeface="+mn-ea"/>
                <a:cs typeface="+mn-cs"/>
              </a:rPr>
              <a:t>We are responsible to the communities and environment in which we live and work. </a:t>
            </a:r>
          </a:p>
          <a:p>
            <a:pPr marL="171450" indent="-171450">
              <a:spcBef>
                <a:spcPts val="600"/>
              </a:spcBef>
              <a:buFont typeface="Arial" panose="020B0604020202020204" pitchFamily="34" charset="0"/>
              <a:buChar char="•"/>
            </a:pPr>
            <a:r>
              <a:rPr lang="en-US" sz="1200" kern="1200" dirty="0">
                <a:solidFill>
                  <a:schemeClr val="accent6"/>
                </a:solidFill>
                <a:effectLst/>
                <a:latin typeface="+mn-lt"/>
                <a:ea typeface="+mn-ea"/>
                <a:cs typeface="+mn-cs"/>
              </a:rPr>
              <a:t>We are responsible to our shareholders. Our business must make a profit and growth is fundamental to our success</a:t>
            </a:r>
          </a:p>
          <a:p>
            <a:endParaRPr lang="en-US" sz="1600" dirty="0"/>
          </a:p>
        </p:txBody>
      </p:sp>
    </p:spTree>
    <p:extLst>
      <p:ext uri="{BB962C8B-B14F-4D97-AF65-F5344CB8AC3E}">
        <p14:creationId xmlns:p14="http://schemas.microsoft.com/office/powerpoint/2010/main" val="2572135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GS 2021 HSE">
    <p:bg>
      <p:bgPr>
        <a:solidFill>
          <a:schemeClr val="bg2"/>
        </a:solidFill>
        <a:effectLst/>
      </p:bgPr>
    </p:bg>
    <p:spTree>
      <p:nvGrpSpPr>
        <p:cNvPr id="1" name=""/>
        <p:cNvGrpSpPr/>
        <p:nvPr/>
      </p:nvGrpSpPr>
      <p:grpSpPr>
        <a:xfrm>
          <a:off x="0" y="0"/>
          <a:ext cx="0" cy="0"/>
          <a:chOff x="0" y="0"/>
          <a:chExt cx="0" cy="0"/>
        </a:xfrm>
      </p:grpSpPr>
      <p:sp>
        <p:nvSpPr>
          <p:cNvPr id="10" name="Title 1"/>
          <p:cNvSpPr txBox="1">
            <a:spLocks/>
          </p:cNvSpPr>
          <p:nvPr userDrawn="1"/>
        </p:nvSpPr>
        <p:spPr bwMode="auto">
          <a:xfrm>
            <a:off x="1066801" y="2273542"/>
            <a:ext cx="11125200" cy="873579"/>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defTabSz="457200" rtl="0" eaLnBrk="1" fontAlgn="base" hangingPunct="1">
              <a:spcBef>
                <a:spcPct val="0"/>
              </a:spcBef>
              <a:spcAft>
                <a:spcPct val="0"/>
              </a:spcAft>
              <a:defRPr sz="2800" b="1" kern="1200">
                <a:solidFill>
                  <a:schemeClr val="accent2"/>
                </a:solidFill>
                <a:latin typeface="Arial" pitchFamily="34" charset="0"/>
                <a:ea typeface="+mj-ea"/>
                <a:cs typeface="Arial" pitchFamily="34" charset="0"/>
              </a:defRPr>
            </a:lvl1pPr>
            <a:lvl2pPr algn="l" defTabSz="457200" rtl="0" eaLnBrk="1" fontAlgn="base" hangingPunct="1">
              <a:spcBef>
                <a:spcPct val="0"/>
              </a:spcBef>
              <a:spcAft>
                <a:spcPct val="0"/>
              </a:spcAft>
              <a:defRPr sz="2400" b="1">
                <a:solidFill>
                  <a:schemeClr val="tx2"/>
                </a:solidFill>
                <a:latin typeface="Arial" charset="0"/>
                <a:ea typeface="ＭＳ Ｐゴシック" pitchFamily="-60" charset="-128"/>
                <a:cs typeface="Arial" charset="0"/>
              </a:defRPr>
            </a:lvl2pPr>
            <a:lvl3pPr algn="l" defTabSz="457200" rtl="0" eaLnBrk="1" fontAlgn="base" hangingPunct="1">
              <a:spcBef>
                <a:spcPct val="0"/>
              </a:spcBef>
              <a:spcAft>
                <a:spcPct val="0"/>
              </a:spcAft>
              <a:defRPr sz="2400" b="1">
                <a:solidFill>
                  <a:schemeClr val="tx2"/>
                </a:solidFill>
                <a:latin typeface="Arial" charset="0"/>
                <a:ea typeface="ＭＳ Ｐゴシック" pitchFamily="-60" charset="-128"/>
                <a:cs typeface="Arial" charset="0"/>
              </a:defRPr>
            </a:lvl3pPr>
            <a:lvl4pPr algn="l" defTabSz="457200" rtl="0" eaLnBrk="1" fontAlgn="base" hangingPunct="1">
              <a:spcBef>
                <a:spcPct val="0"/>
              </a:spcBef>
              <a:spcAft>
                <a:spcPct val="0"/>
              </a:spcAft>
              <a:defRPr sz="2400" b="1">
                <a:solidFill>
                  <a:schemeClr val="tx2"/>
                </a:solidFill>
                <a:latin typeface="Arial" charset="0"/>
                <a:ea typeface="ＭＳ Ｐゴシック" pitchFamily="-60" charset="-128"/>
                <a:cs typeface="Arial" charset="0"/>
              </a:defRPr>
            </a:lvl4pPr>
            <a:lvl5pPr algn="l" defTabSz="457200" rtl="0" eaLnBrk="1" fontAlgn="base" hangingPunct="1">
              <a:spcBef>
                <a:spcPct val="0"/>
              </a:spcBef>
              <a:spcAft>
                <a:spcPct val="0"/>
              </a:spcAft>
              <a:defRPr sz="2400" b="1">
                <a:solidFill>
                  <a:schemeClr val="tx2"/>
                </a:solidFill>
                <a:latin typeface="Arial" charset="0"/>
                <a:ea typeface="ＭＳ Ｐゴシック" pitchFamily="-60" charset="-128"/>
                <a:cs typeface="Arial" charset="0"/>
              </a:defRPr>
            </a:lvl5pPr>
            <a:lvl6pPr marL="457200" algn="ctr" defTabSz="457200" rtl="0" eaLnBrk="1" fontAlgn="base" hangingPunct="1">
              <a:spcBef>
                <a:spcPct val="0"/>
              </a:spcBef>
              <a:spcAft>
                <a:spcPct val="0"/>
              </a:spcAft>
              <a:defRPr sz="4400">
                <a:solidFill>
                  <a:schemeClr val="tx1"/>
                </a:solidFill>
                <a:latin typeface="Calibri" pitchFamily="-60" charset="0"/>
                <a:ea typeface="ＭＳ Ｐゴシック" pitchFamily="-60" charset="-128"/>
              </a:defRPr>
            </a:lvl6pPr>
            <a:lvl7pPr marL="914400" algn="ctr" defTabSz="457200" rtl="0" eaLnBrk="1" fontAlgn="base" hangingPunct="1">
              <a:spcBef>
                <a:spcPct val="0"/>
              </a:spcBef>
              <a:spcAft>
                <a:spcPct val="0"/>
              </a:spcAft>
              <a:defRPr sz="4400">
                <a:solidFill>
                  <a:schemeClr val="tx1"/>
                </a:solidFill>
                <a:latin typeface="Calibri" pitchFamily="-60" charset="0"/>
                <a:ea typeface="ＭＳ Ｐゴシック" pitchFamily="-60" charset="-128"/>
              </a:defRPr>
            </a:lvl7pPr>
            <a:lvl8pPr marL="1371600" algn="ctr" defTabSz="457200" rtl="0" eaLnBrk="1" fontAlgn="base" hangingPunct="1">
              <a:spcBef>
                <a:spcPct val="0"/>
              </a:spcBef>
              <a:spcAft>
                <a:spcPct val="0"/>
              </a:spcAft>
              <a:defRPr sz="4400">
                <a:solidFill>
                  <a:schemeClr val="tx1"/>
                </a:solidFill>
                <a:latin typeface="Calibri" pitchFamily="-60" charset="0"/>
                <a:ea typeface="ＭＳ Ｐゴシック" pitchFamily="-60" charset="-128"/>
              </a:defRPr>
            </a:lvl8pPr>
            <a:lvl9pPr marL="1828800" algn="ctr" defTabSz="457200" rtl="0" eaLnBrk="1" fontAlgn="base" hangingPunct="1">
              <a:spcBef>
                <a:spcPct val="0"/>
              </a:spcBef>
              <a:spcAft>
                <a:spcPct val="0"/>
              </a:spcAft>
              <a:defRPr sz="4400">
                <a:solidFill>
                  <a:schemeClr val="tx1"/>
                </a:solidFill>
                <a:latin typeface="Calibri" pitchFamily="-60" charset="0"/>
                <a:ea typeface="ＭＳ Ｐゴシック" pitchFamily="-60" charset="-128"/>
              </a:defRPr>
            </a:lvl9pPr>
          </a:lstStyle>
          <a:p>
            <a:r>
              <a:rPr lang="en-US" sz="2800" dirty="0">
                <a:solidFill>
                  <a:schemeClr val="accent3"/>
                </a:solidFill>
              </a:rPr>
              <a:t>HSE</a:t>
            </a:r>
          </a:p>
        </p:txBody>
      </p:sp>
      <p:sp>
        <p:nvSpPr>
          <p:cNvPr id="12" name="TextBox 11"/>
          <p:cNvSpPr txBox="1"/>
          <p:nvPr userDrawn="1"/>
        </p:nvSpPr>
        <p:spPr>
          <a:xfrm>
            <a:off x="1066799" y="3147125"/>
            <a:ext cx="9525000" cy="2277547"/>
          </a:xfrm>
          <a:prstGeom prst="rect">
            <a:avLst/>
          </a:prstGeom>
          <a:noFill/>
        </p:spPr>
        <p:txBody>
          <a:bodyPr wrap="square" rtlCol="0">
            <a:spAutoFit/>
          </a:bodyPr>
          <a:lstStyle/>
          <a:p>
            <a:r>
              <a:rPr lang="en-US" sz="1200" kern="1200" dirty="0">
                <a:solidFill>
                  <a:schemeClr val="accent6"/>
                </a:solidFill>
                <a:effectLst/>
                <a:latin typeface="+mn-lt"/>
                <a:ea typeface="+mn-ea"/>
                <a:cs typeface="+mn-cs"/>
              </a:rPr>
              <a:t>Please address the points listed below to inform all visitors of what to do in an emergency. </a:t>
            </a:r>
          </a:p>
          <a:p>
            <a:endParaRPr lang="en-US" sz="1200" kern="1200" dirty="0">
              <a:solidFill>
                <a:schemeClr val="accent6"/>
              </a:solidFill>
              <a:effectLst/>
              <a:latin typeface="+mn-lt"/>
              <a:ea typeface="+mn-ea"/>
              <a:cs typeface="+mn-cs"/>
            </a:endParaRPr>
          </a:p>
          <a:p>
            <a:pPr marL="171450" indent="-171450">
              <a:spcBef>
                <a:spcPts val="600"/>
              </a:spcBef>
              <a:buFont typeface="Arial" panose="020B0604020202020204" pitchFamily="34" charset="0"/>
              <a:buChar char="•"/>
            </a:pPr>
            <a:r>
              <a:rPr lang="en-US" sz="1200" kern="1200" dirty="0">
                <a:solidFill>
                  <a:schemeClr val="accent6"/>
                </a:solidFill>
                <a:effectLst/>
                <a:latin typeface="+mn-lt"/>
                <a:ea typeface="+mn-ea"/>
                <a:cs typeface="+mn-cs"/>
              </a:rPr>
              <a:t>Are any drills planned during the meeting?</a:t>
            </a:r>
          </a:p>
          <a:p>
            <a:pPr marL="171450" indent="-171450">
              <a:spcBef>
                <a:spcPts val="600"/>
              </a:spcBef>
              <a:buFont typeface="Arial" panose="020B0604020202020204" pitchFamily="34" charset="0"/>
              <a:buChar char="•"/>
            </a:pPr>
            <a:r>
              <a:rPr lang="en-US" sz="1200" kern="1200" dirty="0">
                <a:solidFill>
                  <a:schemeClr val="accent6"/>
                </a:solidFill>
                <a:effectLst/>
                <a:latin typeface="+mn-lt"/>
                <a:ea typeface="+mn-ea"/>
                <a:cs typeface="+mn-cs"/>
              </a:rPr>
              <a:t>Where are the exits in the event of an emergency?</a:t>
            </a:r>
          </a:p>
          <a:p>
            <a:pPr marL="171450" indent="-171450">
              <a:spcBef>
                <a:spcPts val="600"/>
              </a:spcBef>
              <a:buFont typeface="Arial" panose="020B0604020202020204" pitchFamily="34" charset="0"/>
              <a:buChar char="•"/>
            </a:pPr>
            <a:r>
              <a:rPr lang="en-US" sz="1200" kern="1200" dirty="0">
                <a:solidFill>
                  <a:schemeClr val="accent6"/>
                </a:solidFill>
                <a:effectLst/>
                <a:latin typeface="+mn-lt"/>
                <a:ea typeface="+mn-ea"/>
                <a:cs typeface="+mn-cs"/>
              </a:rPr>
              <a:t>Where is the assembly area once outside the building?</a:t>
            </a:r>
          </a:p>
          <a:p>
            <a:pPr marL="171450" indent="-171450">
              <a:spcBef>
                <a:spcPts val="600"/>
              </a:spcBef>
              <a:buFont typeface="Arial" panose="020B0604020202020204" pitchFamily="34" charset="0"/>
              <a:buChar char="•"/>
            </a:pPr>
            <a:r>
              <a:rPr lang="en-US" sz="1200" kern="1200" dirty="0">
                <a:solidFill>
                  <a:schemeClr val="accent6"/>
                </a:solidFill>
                <a:effectLst/>
                <a:latin typeface="+mn-lt"/>
                <a:ea typeface="+mn-ea"/>
                <a:cs typeface="+mn-cs"/>
              </a:rPr>
              <a:t>Are security personnel available at the location?</a:t>
            </a:r>
          </a:p>
          <a:p>
            <a:pPr marL="171450" indent="-171450">
              <a:spcBef>
                <a:spcPts val="600"/>
              </a:spcBef>
              <a:buFont typeface="Arial" panose="020B0604020202020204" pitchFamily="34" charset="0"/>
              <a:buChar char="•"/>
            </a:pPr>
            <a:r>
              <a:rPr lang="en-US" sz="1200" kern="1200" dirty="0">
                <a:solidFill>
                  <a:schemeClr val="accent6"/>
                </a:solidFill>
                <a:effectLst/>
                <a:latin typeface="+mn-lt"/>
                <a:ea typeface="+mn-ea"/>
                <a:cs typeface="+mn-cs"/>
              </a:rPr>
              <a:t>Dialing instructions for an outside line to call emergency services.</a:t>
            </a:r>
          </a:p>
          <a:p>
            <a:pPr marL="171450" indent="-171450">
              <a:spcBef>
                <a:spcPts val="600"/>
              </a:spcBef>
              <a:buFont typeface="Arial" panose="020B0604020202020204" pitchFamily="34" charset="0"/>
              <a:buChar char="•"/>
            </a:pPr>
            <a:r>
              <a:rPr lang="en-US" sz="1200" kern="1200" dirty="0">
                <a:solidFill>
                  <a:schemeClr val="accent6"/>
                </a:solidFill>
                <a:effectLst/>
                <a:latin typeface="+mn-lt"/>
                <a:ea typeface="+mn-ea"/>
                <a:cs typeface="+mn-cs"/>
              </a:rPr>
              <a:t>Which TGS employee is the responsible host for guest attendees.</a:t>
            </a:r>
          </a:p>
          <a:p>
            <a:endParaRPr lang="en-US" sz="1600" dirty="0"/>
          </a:p>
        </p:txBody>
      </p:sp>
    </p:spTree>
    <p:extLst>
      <p:ext uri="{BB962C8B-B14F-4D97-AF65-F5344CB8AC3E}">
        <p14:creationId xmlns:p14="http://schemas.microsoft.com/office/powerpoint/2010/main" val="2978211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GS 2021- Content Slide 0">
    <p:bg>
      <p:bgPr>
        <a:solidFill>
          <a:schemeClr val="bg2"/>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6C6B0CBF-E4FB-4791-B2B9-AB21F44567D7}"/>
              </a:ext>
            </a:extLst>
          </p:cNvPr>
          <p:cNvSpPr>
            <a:spLocks noGrp="1"/>
          </p:cNvSpPr>
          <p:nvPr>
            <p:ph type="title"/>
          </p:nvPr>
        </p:nvSpPr>
        <p:spPr>
          <a:xfrm>
            <a:off x="210272" y="426824"/>
            <a:ext cx="11622907" cy="365125"/>
          </a:xfrm>
        </p:spPr>
        <p:txBody>
          <a:bodyPr>
            <a:noAutofit/>
          </a:bodyPr>
          <a:lstStyle>
            <a:lvl1pPr>
              <a:defRPr sz="3000"/>
            </a:lvl1pPr>
          </a:lstStyle>
          <a:p>
            <a:r>
              <a:rPr lang="en-US"/>
              <a:t>Click to edit Master title style</a:t>
            </a:r>
            <a:endParaRPr lang="en-US" dirty="0"/>
          </a:p>
        </p:txBody>
      </p:sp>
    </p:spTree>
    <p:extLst>
      <p:ext uri="{BB962C8B-B14F-4D97-AF65-F5344CB8AC3E}">
        <p14:creationId xmlns:p14="http://schemas.microsoft.com/office/powerpoint/2010/main" val="3763082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GS 2021- Content Slide 1">
    <p:bg>
      <p:bgPr>
        <a:solidFill>
          <a:schemeClr val="bg2"/>
        </a:solidFill>
        <a:effectLst/>
      </p:bgPr>
    </p:bg>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21286" y="1115999"/>
            <a:ext cx="11511893" cy="5122876"/>
          </a:xfrm>
        </p:spPr>
        <p:txBody>
          <a:bodyPr/>
          <a:lstStyle>
            <a:lvl1pPr>
              <a:defRPr b="0">
                <a:solidFill>
                  <a:schemeClr val="tx2"/>
                </a:solidFill>
              </a:defRPr>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itle 1">
            <a:extLst>
              <a:ext uri="{FF2B5EF4-FFF2-40B4-BE49-F238E27FC236}">
                <a16:creationId xmlns:a16="http://schemas.microsoft.com/office/drawing/2014/main" id="{6C6B0CBF-E4FB-4791-B2B9-AB21F44567D7}"/>
              </a:ext>
            </a:extLst>
          </p:cNvPr>
          <p:cNvSpPr>
            <a:spLocks noGrp="1"/>
          </p:cNvSpPr>
          <p:nvPr>
            <p:ph type="title"/>
          </p:nvPr>
        </p:nvSpPr>
        <p:spPr>
          <a:xfrm>
            <a:off x="210272" y="426824"/>
            <a:ext cx="11622907" cy="365125"/>
          </a:xfrm>
        </p:spPr>
        <p:txBody>
          <a:bodyPr>
            <a:noAutofit/>
          </a:bodyPr>
          <a:lstStyle>
            <a:lvl1pPr>
              <a:defRPr sz="3000"/>
            </a:lvl1pPr>
          </a:lstStyle>
          <a:p>
            <a:r>
              <a:rPr lang="en-US"/>
              <a:t>Click to edit Master title style</a:t>
            </a:r>
            <a:endParaRPr lang="en-US" dirty="0"/>
          </a:p>
        </p:txBody>
      </p:sp>
    </p:spTree>
    <p:extLst>
      <p:ext uri="{BB962C8B-B14F-4D97-AF65-F5344CB8AC3E}">
        <p14:creationId xmlns:p14="http://schemas.microsoft.com/office/powerpoint/2010/main" val="1790977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GS 2021- Content Slide 2">
    <p:bg>
      <p:bgPr>
        <a:solidFill>
          <a:schemeClr val="bg2"/>
        </a:solidFill>
        <a:effectLst/>
      </p:bgPr>
    </p:bg>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21286" y="1115999"/>
            <a:ext cx="5738691" cy="4916715"/>
          </a:xfrm>
        </p:spPr>
        <p:txBody>
          <a:bodyPr/>
          <a:lstStyle>
            <a:lvl1pPr>
              <a:defRPr b="0">
                <a:solidFill>
                  <a:schemeClr val="tx2"/>
                </a:solidFill>
              </a:defRPr>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6219884" y="1116000"/>
            <a:ext cx="5724310" cy="4916715"/>
          </a:xfrm>
        </p:spPr>
        <p:txBody>
          <a:bodyPr/>
          <a:lstStyle>
            <a:lvl1pPr>
              <a:defRPr b="0">
                <a:solidFill>
                  <a:schemeClr val="tx2"/>
                </a:solidFill>
              </a:defRPr>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itle 1">
            <a:extLst>
              <a:ext uri="{FF2B5EF4-FFF2-40B4-BE49-F238E27FC236}">
                <a16:creationId xmlns:a16="http://schemas.microsoft.com/office/drawing/2014/main" id="{6C6B0CBF-E4FB-4791-B2B9-AB21F44567D7}"/>
              </a:ext>
            </a:extLst>
          </p:cNvPr>
          <p:cNvSpPr>
            <a:spLocks noGrp="1"/>
          </p:cNvSpPr>
          <p:nvPr>
            <p:ph type="title"/>
          </p:nvPr>
        </p:nvSpPr>
        <p:spPr>
          <a:xfrm>
            <a:off x="210272" y="426824"/>
            <a:ext cx="11733922" cy="365125"/>
          </a:xfrm>
        </p:spPr>
        <p:txBody>
          <a:bodyPr>
            <a:noAutofit/>
          </a:bodyPr>
          <a:lstStyle>
            <a:lvl1pPr>
              <a:defRPr sz="3000"/>
            </a:lvl1pPr>
          </a:lstStyle>
          <a:p>
            <a:r>
              <a:rPr lang="en-US"/>
              <a:t>Click to edit Master title style</a:t>
            </a:r>
            <a:endParaRPr lang="en-US" dirty="0"/>
          </a:p>
        </p:txBody>
      </p:sp>
    </p:spTree>
    <p:extLst>
      <p:ext uri="{BB962C8B-B14F-4D97-AF65-F5344CB8AC3E}">
        <p14:creationId xmlns:p14="http://schemas.microsoft.com/office/powerpoint/2010/main" val="859022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GS 2021- Content Slide 3">
    <p:bg>
      <p:bgPr>
        <a:solidFill>
          <a:schemeClr val="bg2"/>
        </a:solidFill>
        <a:effectLst/>
      </p:bgPr>
    </p:bg>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22477" y="1116000"/>
            <a:ext cx="3658680" cy="4905092"/>
          </a:xfrm>
        </p:spPr>
        <p:txBody>
          <a:bodyPr/>
          <a:lstStyle>
            <a:lvl1pPr>
              <a:defRPr b="0">
                <a:solidFill>
                  <a:schemeClr val="tx2"/>
                </a:solidFill>
              </a:defRPr>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3">
            <a:extLst>
              <a:ext uri="{FF2B5EF4-FFF2-40B4-BE49-F238E27FC236}">
                <a16:creationId xmlns:a16="http://schemas.microsoft.com/office/drawing/2014/main" id="{EF3EF6C7-A4C6-42C9-AB57-CB2007CD5A4D}"/>
              </a:ext>
            </a:extLst>
          </p:cNvPr>
          <p:cNvSpPr>
            <a:spLocks noGrp="1"/>
          </p:cNvSpPr>
          <p:nvPr>
            <p:ph sz="half" idx="13"/>
          </p:nvPr>
        </p:nvSpPr>
        <p:spPr>
          <a:xfrm>
            <a:off x="4303626" y="1116000"/>
            <a:ext cx="3658680" cy="4905092"/>
          </a:xfrm>
        </p:spPr>
        <p:txBody>
          <a:bodyPr/>
          <a:lstStyle>
            <a:lvl1pPr>
              <a:defRPr b="0">
                <a:solidFill>
                  <a:schemeClr val="tx2"/>
                </a:solidFill>
              </a:defRPr>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a:extLst>
              <a:ext uri="{FF2B5EF4-FFF2-40B4-BE49-F238E27FC236}">
                <a16:creationId xmlns:a16="http://schemas.microsoft.com/office/drawing/2014/main" id="{FC5BD16D-309A-47A8-8A2F-832AC27A24E4}"/>
              </a:ext>
            </a:extLst>
          </p:cNvPr>
          <p:cNvSpPr>
            <a:spLocks noGrp="1"/>
          </p:cNvSpPr>
          <p:nvPr>
            <p:ph sz="half" idx="14"/>
          </p:nvPr>
        </p:nvSpPr>
        <p:spPr>
          <a:xfrm>
            <a:off x="8285514" y="1116000"/>
            <a:ext cx="3658680" cy="4905092"/>
          </a:xfrm>
        </p:spPr>
        <p:txBody>
          <a:bodyPr/>
          <a:lstStyle>
            <a:lvl1pPr>
              <a:defRPr b="0">
                <a:solidFill>
                  <a:schemeClr val="tx2"/>
                </a:solidFill>
              </a:defRPr>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a:extLst>
              <a:ext uri="{FF2B5EF4-FFF2-40B4-BE49-F238E27FC236}">
                <a16:creationId xmlns:a16="http://schemas.microsoft.com/office/drawing/2014/main" id="{6116D730-AD9D-46DB-9949-EE0915CF2819}"/>
              </a:ext>
            </a:extLst>
          </p:cNvPr>
          <p:cNvSpPr>
            <a:spLocks noGrp="1"/>
          </p:cNvSpPr>
          <p:nvPr>
            <p:ph type="title"/>
          </p:nvPr>
        </p:nvSpPr>
        <p:spPr>
          <a:xfrm>
            <a:off x="210272" y="426824"/>
            <a:ext cx="11733922" cy="365125"/>
          </a:xfrm>
        </p:spPr>
        <p:txBody>
          <a:bodyPr>
            <a:noAutofit/>
          </a:bodyPr>
          <a:lstStyle>
            <a:lvl1pPr>
              <a:defRPr sz="3000"/>
            </a:lvl1pPr>
          </a:lstStyle>
          <a:p>
            <a:r>
              <a:rPr lang="en-US"/>
              <a:t>Click to edit Master title style</a:t>
            </a:r>
            <a:endParaRPr lang="en-US" dirty="0"/>
          </a:p>
        </p:txBody>
      </p:sp>
    </p:spTree>
    <p:extLst>
      <p:ext uri="{BB962C8B-B14F-4D97-AF65-F5344CB8AC3E}">
        <p14:creationId xmlns:p14="http://schemas.microsoft.com/office/powerpoint/2010/main" val="3548220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GS 2021- Content Slide 4">
    <p:bg>
      <p:bgPr>
        <a:solidFill>
          <a:schemeClr val="bg2"/>
        </a:solidFill>
        <a:effectLst/>
      </p:bgPr>
    </p:bg>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22477" y="1116000"/>
            <a:ext cx="7836785" cy="4901217"/>
          </a:xfrm>
        </p:spPr>
        <p:txBody>
          <a:bodyPr/>
          <a:lstStyle>
            <a:lvl1pPr>
              <a:defRPr b="0">
                <a:solidFill>
                  <a:schemeClr val="tx2"/>
                </a:solidFill>
              </a:defRPr>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4"/>
          <p:cNvSpPr>
            <a:spLocks noGrp="1"/>
          </p:cNvSpPr>
          <p:nvPr>
            <p:ph sz="half" idx="18"/>
          </p:nvPr>
        </p:nvSpPr>
        <p:spPr>
          <a:xfrm>
            <a:off x="8284780" y="1115999"/>
            <a:ext cx="3659411" cy="2484000"/>
          </a:xfrm>
        </p:spPr>
        <p:txBody>
          <a:bodyPr/>
          <a:lstStyle>
            <a:lvl1pPr>
              <a:defRPr b="0">
                <a:solidFill>
                  <a:schemeClr val="tx2"/>
                </a:solidFill>
              </a:defRPr>
            </a:lvl1pPr>
          </a:lstStyle>
          <a:p>
            <a:pPr lvl="0"/>
            <a:r>
              <a:rPr lang="en-US" dirty="0"/>
              <a:t>Click to edit Master text styles</a:t>
            </a:r>
          </a:p>
        </p:txBody>
      </p:sp>
      <p:sp>
        <p:nvSpPr>
          <p:cNvPr id="15" name="Content Placeholder 4">
            <a:extLst>
              <a:ext uri="{FF2B5EF4-FFF2-40B4-BE49-F238E27FC236}">
                <a16:creationId xmlns:a16="http://schemas.microsoft.com/office/drawing/2014/main" id="{78066B2B-6204-4322-98AE-A69162F52B9E}"/>
              </a:ext>
            </a:extLst>
          </p:cNvPr>
          <p:cNvSpPr>
            <a:spLocks noGrp="1"/>
          </p:cNvSpPr>
          <p:nvPr>
            <p:ph sz="half" idx="19"/>
          </p:nvPr>
        </p:nvSpPr>
        <p:spPr>
          <a:xfrm>
            <a:off x="8284781" y="3744000"/>
            <a:ext cx="3659411" cy="2273217"/>
          </a:xfrm>
        </p:spPr>
        <p:txBody>
          <a:bodyPr/>
          <a:lstStyle>
            <a:lvl1pPr>
              <a:defRPr b="0">
                <a:solidFill>
                  <a:schemeClr val="tx2"/>
                </a:solidFill>
              </a:defRPr>
            </a:lvl1pPr>
          </a:lstStyle>
          <a:p>
            <a:pPr lvl="0"/>
            <a:r>
              <a:rPr lang="en-US" dirty="0"/>
              <a:t>Click to edit Master text styles</a:t>
            </a:r>
          </a:p>
        </p:txBody>
      </p:sp>
      <p:sp>
        <p:nvSpPr>
          <p:cNvPr id="10" name="Title 1">
            <a:extLst>
              <a:ext uri="{FF2B5EF4-FFF2-40B4-BE49-F238E27FC236}">
                <a16:creationId xmlns:a16="http://schemas.microsoft.com/office/drawing/2014/main" id="{16E1458E-638A-451C-88C6-440E42AC9C48}"/>
              </a:ext>
            </a:extLst>
          </p:cNvPr>
          <p:cNvSpPr>
            <a:spLocks noGrp="1"/>
          </p:cNvSpPr>
          <p:nvPr>
            <p:ph type="title"/>
          </p:nvPr>
        </p:nvSpPr>
        <p:spPr>
          <a:xfrm>
            <a:off x="210272" y="426824"/>
            <a:ext cx="11733919" cy="365125"/>
          </a:xfrm>
        </p:spPr>
        <p:txBody>
          <a:bodyPr>
            <a:noAutofit/>
          </a:bodyPr>
          <a:lstStyle>
            <a:lvl1pPr>
              <a:defRPr sz="3000"/>
            </a:lvl1pPr>
          </a:lstStyle>
          <a:p>
            <a:r>
              <a:rPr lang="en-US"/>
              <a:t>Click to edit Master title style</a:t>
            </a:r>
            <a:endParaRPr lang="en-US" dirty="0"/>
          </a:p>
        </p:txBody>
      </p:sp>
    </p:spTree>
    <p:extLst>
      <p:ext uri="{BB962C8B-B14F-4D97-AF65-F5344CB8AC3E}">
        <p14:creationId xmlns:p14="http://schemas.microsoft.com/office/powerpoint/2010/main" val="107609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GS 2021 - Content Slide 5">
    <p:bg>
      <p:bgPr>
        <a:solidFill>
          <a:schemeClr val="bg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4E6885-1BA7-4F24-A38B-2AB71E173051}"/>
              </a:ext>
            </a:extLst>
          </p:cNvPr>
          <p:cNvSpPr>
            <a:spLocks noGrp="1"/>
          </p:cNvSpPr>
          <p:nvPr>
            <p:ph sz="quarter" idx="20"/>
          </p:nvPr>
        </p:nvSpPr>
        <p:spPr>
          <a:xfrm>
            <a:off x="8285163" y="1116000"/>
            <a:ext cx="3659187" cy="4916715"/>
          </a:xfrm>
        </p:spPr>
        <p:txBody>
          <a:bodyPr/>
          <a:lstStyle>
            <a:lvl1pPr>
              <a:defRPr b="0">
                <a:solidFill>
                  <a:schemeClr val="tx2"/>
                </a:solidFill>
              </a:defRPr>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322477" y="1116000"/>
            <a:ext cx="7836785" cy="4916715"/>
          </a:xfrm>
        </p:spPr>
        <p:txBody>
          <a:bodyPr/>
          <a:lstStyle>
            <a:lvl1pPr>
              <a:defRPr b="0">
                <a:solidFill>
                  <a:schemeClr val="tx2"/>
                </a:solidFill>
              </a:defRPr>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1">
            <a:extLst>
              <a:ext uri="{FF2B5EF4-FFF2-40B4-BE49-F238E27FC236}">
                <a16:creationId xmlns:a16="http://schemas.microsoft.com/office/drawing/2014/main" id="{92A98B4C-3281-402B-8E3B-2F0590570738}"/>
              </a:ext>
            </a:extLst>
          </p:cNvPr>
          <p:cNvSpPr>
            <a:spLocks noGrp="1"/>
          </p:cNvSpPr>
          <p:nvPr userDrawn="1">
            <p:ph type="title"/>
          </p:nvPr>
        </p:nvSpPr>
        <p:spPr>
          <a:xfrm>
            <a:off x="208785" y="441267"/>
            <a:ext cx="11735565" cy="365126"/>
          </a:xfrm>
        </p:spPr>
        <p:txBody>
          <a:bodyPr>
            <a:noAutofit/>
          </a:bodyPr>
          <a:lstStyle>
            <a:lvl1pPr>
              <a:defRPr sz="3000"/>
            </a:lvl1pPr>
          </a:lstStyle>
          <a:p>
            <a:r>
              <a:rPr lang="en-US"/>
              <a:t>Click to edit Master title style</a:t>
            </a:r>
            <a:endParaRPr lang="en-US" dirty="0"/>
          </a:p>
        </p:txBody>
      </p:sp>
    </p:spTree>
    <p:extLst>
      <p:ext uri="{BB962C8B-B14F-4D97-AF65-F5344CB8AC3E}">
        <p14:creationId xmlns:p14="http://schemas.microsoft.com/office/powerpoint/2010/main" val="26455176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GS 2021 - Divider Slide Light The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DDFD1C7-B5AB-489A-85E9-2478FD2C0C3D}"/>
              </a:ext>
            </a:extLst>
          </p:cNvPr>
          <p:cNvSpPr>
            <a:spLocks noGrp="1"/>
          </p:cNvSpPr>
          <p:nvPr>
            <p:ph type="title" hasCustomPrompt="1"/>
          </p:nvPr>
        </p:nvSpPr>
        <p:spPr>
          <a:xfrm>
            <a:off x="609599" y="3429000"/>
            <a:ext cx="9117403" cy="954394"/>
          </a:xfrm>
        </p:spPr>
        <p:txBody>
          <a:bodyPr/>
          <a:lstStyle>
            <a:lvl1pPr algn="l">
              <a:defRPr sz="3500">
                <a:solidFill>
                  <a:schemeClr val="accent2"/>
                </a:solidFill>
              </a:defRPr>
            </a:lvl1pPr>
          </a:lstStyle>
          <a:p>
            <a:r>
              <a:rPr lang="en-US" dirty="0"/>
              <a:t>Divider Slide Text</a:t>
            </a:r>
          </a:p>
        </p:txBody>
      </p:sp>
    </p:spTree>
    <p:extLst>
      <p:ext uri="{BB962C8B-B14F-4D97-AF65-F5344CB8AC3E}">
        <p14:creationId xmlns:p14="http://schemas.microsoft.com/office/powerpoint/2010/main" val="12388294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GS 2021 - Divider Slide Dark The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4E7A0DA-A647-4512-A46F-48C26EC201CA}"/>
              </a:ext>
            </a:extLst>
          </p:cNvPr>
          <p:cNvSpPr>
            <a:spLocks noGrp="1"/>
          </p:cNvSpPr>
          <p:nvPr>
            <p:ph type="title" hasCustomPrompt="1"/>
          </p:nvPr>
        </p:nvSpPr>
        <p:spPr>
          <a:xfrm>
            <a:off x="609599" y="3429000"/>
            <a:ext cx="9117403" cy="954394"/>
          </a:xfrm>
        </p:spPr>
        <p:txBody>
          <a:bodyPr/>
          <a:lstStyle>
            <a:lvl1pPr algn="l">
              <a:defRPr sz="3500">
                <a:solidFill>
                  <a:schemeClr val="bg2"/>
                </a:solidFill>
              </a:defRPr>
            </a:lvl1pPr>
          </a:lstStyle>
          <a:p>
            <a:r>
              <a:rPr lang="en-US" dirty="0"/>
              <a:t>Divider Slide Text</a:t>
            </a:r>
          </a:p>
        </p:txBody>
      </p:sp>
    </p:spTree>
    <p:extLst>
      <p:ext uri="{BB962C8B-B14F-4D97-AF65-F5344CB8AC3E}">
        <p14:creationId xmlns:p14="http://schemas.microsoft.com/office/powerpoint/2010/main" val="31992634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GS 2021 - Thank you Slide - Light The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userDrawn="1"/>
        </p:nvSpPr>
        <p:spPr>
          <a:xfrm>
            <a:off x="0" y="1439681"/>
            <a:ext cx="12192000" cy="707886"/>
          </a:xfrm>
          <a:prstGeom prst="rect">
            <a:avLst/>
          </a:prstGeom>
          <a:noFill/>
        </p:spPr>
        <p:txBody>
          <a:bodyPr wrap="square">
            <a:spAutoFit/>
          </a:bodyPr>
          <a:lstStyle/>
          <a:p>
            <a:pPr algn="ctr">
              <a:defRPr/>
            </a:pPr>
            <a:r>
              <a:rPr lang="en-US" sz="4000" b="1" dirty="0">
                <a:solidFill>
                  <a:schemeClr val="bg1"/>
                </a:solidFill>
                <a:latin typeface="Arial" pitchFamily="34" charset="0"/>
                <a:cs typeface="Arial" pitchFamily="34" charset="0"/>
              </a:rPr>
              <a:t>Thank you</a:t>
            </a:r>
            <a:endParaRPr lang="nn-NO" sz="4000" b="1" dirty="0">
              <a:solidFill>
                <a:schemeClr val="bg1"/>
              </a:solidFill>
              <a:latin typeface="Arial" pitchFamily="34" charset="0"/>
              <a:cs typeface="Arial" pitchFamily="34" charset="0"/>
            </a:endParaRPr>
          </a:p>
        </p:txBody>
      </p:sp>
      <p:sp>
        <p:nvSpPr>
          <p:cNvPr id="6" name="Text Placeholder 6"/>
          <p:cNvSpPr>
            <a:spLocks noGrp="1"/>
          </p:cNvSpPr>
          <p:nvPr>
            <p:ph type="body" sz="quarter" idx="12" hasCustomPrompt="1"/>
          </p:nvPr>
        </p:nvSpPr>
        <p:spPr>
          <a:xfrm>
            <a:off x="4431121" y="4710433"/>
            <a:ext cx="3324225" cy="275843"/>
          </a:xfrm>
        </p:spPr>
        <p:txBody>
          <a:bodyPr/>
          <a:lstStyle>
            <a:lvl1pPr algn="ctr">
              <a:buFont typeface="Arial" pitchFamily="34" charset="0"/>
              <a:buNone/>
              <a:defRPr sz="1200">
                <a:solidFill>
                  <a:schemeClr val="accent3"/>
                </a:solidFill>
              </a:defRPr>
            </a:lvl1pPr>
          </a:lstStyle>
          <a:p>
            <a:pPr lvl="0"/>
            <a:r>
              <a:rPr lang="en-US" dirty="0"/>
              <a:t>PRESENTER NAME</a:t>
            </a:r>
          </a:p>
        </p:txBody>
      </p:sp>
      <p:pic>
        <p:nvPicPr>
          <p:cNvPr id="7" name="Picture 6" descr="Logo&#10;&#10;Description automatically generated">
            <a:extLst>
              <a:ext uri="{FF2B5EF4-FFF2-40B4-BE49-F238E27FC236}">
                <a16:creationId xmlns:a16="http://schemas.microsoft.com/office/drawing/2014/main" id="{5EAF30E2-D65A-419A-80DB-8115AEFA8B5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033809" y="3327804"/>
            <a:ext cx="2118848" cy="1106786"/>
          </a:xfrm>
          <a:prstGeom prst="rect">
            <a:avLst/>
          </a:prstGeom>
        </p:spPr>
      </p:pic>
      <p:sp>
        <p:nvSpPr>
          <p:cNvPr id="8" name="Text Placeholder 6">
            <a:extLst>
              <a:ext uri="{FF2B5EF4-FFF2-40B4-BE49-F238E27FC236}">
                <a16:creationId xmlns:a16="http://schemas.microsoft.com/office/drawing/2014/main" id="{AD2EC5FB-8637-4645-B0B1-55AA0AE063B1}"/>
              </a:ext>
            </a:extLst>
          </p:cNvPr>
          <p:cNvSpPr>
            <a:spLocks noGrp="1"/>
          </p:cNvSpPr>
          <p:nvPr>
            <p:ph type="body" sz="quarter" idx="13" hasCustomPrompt="1"/>
          </p:nvPr>
        </p:nvSpPr>
        <p:spPr>
          <a:xfrm>
            <a:off x="4431121" y="4986276"/>
            <a:ext cx="3324225" cy="275843"/>
          </a:xfrm>
        </p:spPr>
        <p:txBody>
          <a:bodyPr/>
          <a:lstStyle>
            <a:lvl1pPr algn="ctr">
              <a:buFont typeface="Arial" pitchFamily="34" charset="0"/>
              <a:buNone/>
              <a:defRPr sz="1200">
                <a:solidFill>
                  <a:schemeClr val="accent6"/>
                </a:solidFill>
              </a:defRPr>
            </a:lvl1pPr>
          </a:lstStyle>
          <a:p>
            <a:pPr lvl="0"/>
            <a:r>
              <a:rPr lang="en-US" dirty="0"/>
              <a:t>Firstname.Lastname@tgs.com</a:t>
            </a:r>
          </a:p>
        </p:txBody>
      </p:sp>
    </p:spTree>
    <p:extLst>
      <p:ext uri="{BB962C8B-B14F-4D97-AF65-F5344CB8AC3E}">
        <p14:creationId xmlns:p14="http://schemas.microsoft.com/office/powerpoint/2010/main" val="20774557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TGS 2021 - Thank You Slide - Dark Theme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06BF8DE8-24DD-482A-B1ED-7FE5204F568A}"/>
              </a:ext>
            </a:extLst>
          </p:cNvPr>
          <p:cNvSpPr>
            <a:spLocks noGrp="1"/>
          </p:cNvSpPr>
          <p:nvPr>
            <p:ph type="body" sz="quarter" idx="12" hasCustomPrompt="1"/>
          </p:nvPr>
        </p:nvSpPr>
        <p:spPr>
          <a:xfrm>
            <a:off x="4431121" y="4710433"/>
            <a:ext cx="3324225" cy="275843"/>
          </a:xfrm>
        </p:spPr>
        <p:txBody>
          <a:bodyPr/>
          <a:lstStyle>
            <a:lvl1pPr algn="ctr">
              <a:buFont typeface="Arial" pitchFamily="34" charset="0"/>
              <a:buNone/>
              <a:defRPr sz="1200">
                <a:solidFill>
                  <a:schemeClr val="bg2"/>
                </a:solidFill>
              </a:defRPr>
            </a:lvl1pPr>
          </a:lstStyle>
          <a:p>
            <a:pPr lvl="0"/>
            <a:r>
              <a:rPr lang="en-US" dirty="0"/>
              <a:t>PRESENTER NAME</a:t>
            </a:r>
          </a:p>
        </p:txBody>
      </p:sp>
      <p:sp>
        <p:nvSpPr>
          <p:cNvPr id="5" name="Text Placeholder 6">
            <a:extLst>
              <a:ext uri="{FF2B5EF4-FFF2-40B4-BE49-F238E27FC236}">
                <a16:creationId xmlns:a16="http://schemas.microsoft.com/office/drawing/2014/main" id="{01BE0AD7-FA83-41F9-B77B-D43C16DDA296}"/>
              </a:ext>
            </a:extLst>
          </p:cNvPr>
          <p:cNvSpPr>
            <a:spLocks noGrp="1"/>
          </p:cNvSpPr>
          <p:nvPr>
            <p:ph type="body" sz="quarter" idx="13" hasCustomPrompt="1"/>
          </p:nvPr>
        </p:nvSpPr>
        <p:spPr>
          <a:xfrm>
            <a:off x="4431121" y="4986276"/>
            <a:ext cx="3324225" cy="275843"/>
          </a:xfrm>
        </p:spPr>
        <p:txBody>
          <a:bodyPr/>
          <a:lstStyle>
            <a:lvl1pPr algn="ctr">
              <a:buFont typeface="Arial" pitchFamily="34" charset="0"/>
              <a:buNone/>
              <a:defRPr sz="1200">
                <a:solidFill>
                  <a:schemeClr val="bg2"/>
                </a:solidFill>
              </a:defRPr>
            </a:lvl1pPr>
          </a:lstStyle>
          <a:p>
            <a:pPr lvl="0"/>
            <a:r>
              <a:rPr lang="en-US" dirty="0"/>
              <a:t>Firstname.Lastname@tgs.com</a:t>
            </a:r>
          </a:p>
        </p:txBody>
      </p:sp>
      <p:sp>
        <p:nvSpPr>
          <p:cNvPr id="6" name="TextBox 5">
            <a:extLst>
              <a:ext uri="{FF2B5EF4-FFF2-40B4-BE49-F238E27FC236}">
                <a16:creationId xmlns:a16="http://schemas.microsoft.com/office/drawing/2014/main" id="{7C6EBF0E-1431-4073-94F5-84FE577C2671}"/>
              </a:ext>
            </a:extLst>
          </p:cNvPr>
          <p:cNvSpPr txBox="1"/>
          <p:nvPr userDrawn="1"/>
        </p:nvSpPr>
        <p:spPr>
          <a:xfrm>
            <a:off x="0" y="1439681"/>
            <a:ext cx="12192000" cy="707886"/>
          </a:xfrm>
          <a:prstGeom prst="rect">
            <a:avLst/>
          </a:prstGeom>
          <a:noFill/>
        </p:spPr>
        <p:txBody>
          <a:bodyPr wrap="square">
            <a:spAutoFit/>
          </a:bodyPr>
          <a:lstStyle/>
          <a:p>
            <a:pPr algn="ctr">
              <a:defRPr/>
            </a:pPr>
            <a:r>
              <a:rPr lang="en-US" sz="4000" b="1" dirty="0">
                <a:solidFill>
                  <a:schemeClr val="bg2"/>
                </a:solidFill>
                <a:latin typeface="Arial" pitchFamily="34" charset="0"/>
                <a:cs typeface="Arial" pitchFamily="34" charset="0"/>
              </a:rPr>
              <a:t>Thank you</a:t>
            </a:r>
            <a:endParaRPr lang="nn-NO" sz="4000" b="1" dirty="0">
              <a:solidFill>
                <a:schemeClr val="bg2"/>
              </a:solidFill>
              <a:latin typeface="Arial" pitchFamily="34" charset="0"/>
              <a:cs typeface="Arial" pitchFamily="34" charset="0"/>
            </a:endParaRPr>
          </a:p>
        </p:txBody>
      </p:sp>
      <p:pic>
        <p:nvPicPr>
          <p:cNvPr id="7" name="Picture 6" descr="Logo&#10;&#10;Description automatically generated">
            <a:extLst>
              <a:ext uri="{FF2B5EF4-FFF2-40B4-BE49-F238E27FC236}">
                <a16:creationId xmlns:a16="http://schemas.microsoft.com/office/drawing/2014/main" id="{3F8980E2-FF22-4E7B-AD0A-CEC83DD673F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32717" y="3366300"/>
            <a:ext cx="2019939" cy="957451"/>
          </a:xfrm>
          <a:prstGeom prst="rect">
            <a:avLst/>
          </a:prstGeom>
        </p:spPr>
      </p:pic>
    </p:spTree>
    <p:extLst>
      <p:ext uri="{BB962C8B-B14F-4D97-AF65-F5344CB8AC3E}">
        <p14:creationId xmlns:p14="http://schemas.microsoft.com/office/powerpoint/2010/main" val="37926038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D60B0C2E-5C84-4FCD-9596-29EA338253A3}"/>
              </a:ext>
            </a:extLst>
          </p:cNvPr>
          <p:cNvSpPr>
            <a:spLocks noGrp="1"/>
          </p:cNvSpPr>
          <p:nvPr>
            <p:ph type="dt" sz="half" idx="10"/>
          </p:nvPr>
        </p:nvSpPr>
        <p:spPr/>
        <p:txBody>
          <a:bodyPr/>
          <a:lstStyle/>
          <a:p>
            <a:fld id="{AA7CFFB8-D260-424F-8060-9F42BE844962}" type="datetime1">
              <a:rPr lang="en-US" smtClean="0"/>
              <a:t>1/9/24</a:t>
            </a:fld>
            <a:endParaRPr lang="en-US" dirty="0"/>
          </a:p>
        </p:txBody>
      </p:sp>
      <p:sp>
        <p:nvSpPr>
          <p:cNvPr id="8" name="Footer Placeholder 7">
            <a:extLst>
              <a:ext uri="{FF2B5EF4-FFF2-40B4-BE49-F238E27FC236}">
                <a16:creationId xmlns:a16="http://schemas.microsoft.com/office/drawing/2014/main" id="{39D4A6AC-DFB8-4D9E-89DC-2414CC53AC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CA69BFC-9F17-4D8E-8691-8ED370DE8C0B}"/>
              </a:ext>
            </a:extLst>
          </p:cNvPr>
          <p:cNvSpPr>
            <a:spLocks noGrp="1"/>
          </p:cNvSpPr>
          <p:nvPr>
            <p:ph type="sldNum" sz="quarter" idx="12"/>
          </p:nvPr>
        </p:nvSpPr>
        <p:spPr/>
        <p:txBody>
          <a:bodyPr/>
          <a:lstStyle/>
          <a:p>
            <a:fld id="{0200020B-1BA7-4876-8626-36E483C15EB0}" type="slidenum">
              <a:rPr lang="en-US" smtClean="0"/>
              <a:pPr/>
              <a:t>‹#›</a:t>
            </a:fld>
            <a:endParaRPr lang="en-US" dirty="0"/>
          </a:p>
        </p:txBody>
      </p:sp>
    </p:spTree>
    <p:custDataLst>
      <p:tags r:id="rId1"/>
    </p:custDataLst>
    <p:extLst>
      <p:ext uri="{BB962C8B-B14F-4D97-AF65-F5344CB8AC3E}">
        <p14:creationId xmlns:p14="http://schemas.microsoft.com/office/powerpoint/2010/main" val="2686859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0555" y="438955"/>
            <a:ext cx="11387880" cy="339168"/>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324854" y="1187116"/>
            <a:ext cx="11273581" cy="505481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Box 8">
            <a:extLst>
              <a:ext uri="{FF2B5EF4-FFF2-40B4-BE49-F238E27FC236}">
                <a16:creationId xmlns:a16="http://schemas.microsoft.com/office/drawing/2014/main" id="{1D472192-0A18-48D8-94EA-FD4B00FC4663}"/>
              </a:ext>
            </a:extLst>
          </p:cNvPr>
          <p:cNvSpPr txBox="1"/>
          <p:nvPr userDrawn="1"/>
        </p:nvSpPr>
        <p:spPr>
          <a:xfrm>
            <a:off x="94894" y="6301270"/>
            <a:ext cx="1027409" cy="323165"/>
          </a:xfrm>
          <a:prstGeom prst="rect">
            <a:avLst/>
          </a:prstGeom>
          <a:noFill/>
        </p:spPr>
        <p:txBody>
          <a:bodyPr wrap="square" rtlCol="0">
            <a:spAutoFit/>
          </a:bodyPr>
          <a:lstStyle/>
          <a:p>
            <a:pPr algn="r"/>
            <a:r>
              <a:rPr lang="en-US" sz="1500" b="1" dirty="0" err="1">
                <a:solidFill>
                  <a:schemeClr val="accent2"/>
                </a:solidFill>
              </a:rPr>
              <a:t>IDM.com</a:t>
            </a:r>
            <a:endParaRPr lang="en-US" sz="1500" b="1" dirty="0">
              <a:solidFill>
                <a:schemeClr val="accent2"/>
              </a:solidFill>
            </a:endParaRPr>
          </a:p>
        </p:txBody>
      </p:sp>
      <p:sp>
        <p:nvSpPr>
          <p:cNvPr id="13" name="Slide Number Placeholder 4">
            <a:extLst>
              <a:ext uri="{FF2B5EF4-FFF2-40B4-BE49-F238E27FC236}">
                <a16:creationId xmlns:a16="http://schemas.microsoft.com/office/drawing/2014/main" id="{64827E71-AD2C-47AD-A72B-EE9E70762DDC}"/>
              </a:ext>
            </a:extLst>
          </p:cNvPr>
          <p:cNvSpPr txBox="1">
            <a:spLocks/>
          </p:cNvSpPr>
          <p:nvPr userDrawn="1"/>
        </p:nvSpPr>
        <p:spPr>
          <a:xfrm>
            <a:off x="5956111" y="6356168"/>
            <a:ext cx="663520" cy="415658"/>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CA" sz="1000" dirty="0">
                <a:solidFill>
                  <a:schemeClr val="accent5"/>
                </a:solidFill>
              </a:rPr>
              <a:t>- </a:t>
            </a:r>
            <a:fld id="{6548FFE0-01C5-4215-8437-7971E3B3E808}" type="slidenum">
              <a:rPr lang="en-CA" sz="1000" smtClean="0">
                <a:solidFill>
                  <a:schemeClr val="accent5"/>
                </a:solidFill>
              </a:rPr>
              <a:pPr algn="ctr"/>
              <a:t>‹#›</a:t>
            </a:fld>
            <a:r>
              <a:rPr lang="en-CA" sz="1000" dirty="0">
                <a:solidFill>
                  <a:schemeClr val="accent5"/>
                </a:solidFill>
              </a:rPr>
              <a:t> -</a:t>
            </a:r>
          </a:p>
        </p:txBody>
      </p:sp>
    </p:spTree>
    <p:extLst>
      <p:ext uri="{BB962C8B-B14F-4D97-AF65-F5344CB8AC3E}">
        <p14:creationId xmlns:p14="http://schemas.microsoft.com/office/powerpoint/2010/main" val="3543345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dt="0"/>
  <p:txStyles>
    <p:titleStyle>
      <a:lvl1pPr algn="l" defTabSz="914400" rtl="0" eaLnBrk="1" latinLnBrk="0" hangingPunct="1">
        <a:lnSpc>
          <a:spcPct val="90000"/>
        </a:lnSpc>
        <a:spcBef>
          <a:spcPct val="0"/>
        </a:spcBef>
        <a:buNone/>
        <a:defRPr sz="3000" b="1" kern="1200">
          <a:solidFill>
            <a:schemeClr val="accent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b="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4">
          <p15:clr>
            <a:srgbClr val="F26B43"/>
          </p15:clr>
        </p15:guide>
        <p15:guide id="2" pos="19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4,000 sq km open file 3D seismic data…"/>
          <p:cNvSpPr txBox="1"/>
          <p:nvPr/>
        </p:nvSpPr>
        <p:spPr>
          <a:xfrm>
            <a:off x="221497" y="625080"/>
            <a:ext cx="7002262" cy="56322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06" tIns="45706" rIns="45706" bIns="45706">
            <a:spAutoFit/>
          </a:bodyPr>
          <a:lstStyle/>
          <a:p>
            <a:r>
              <a:rPr lang="en-US" sz="1200" dirty="0">
                <a:latin typeface="Helvetica" pitchFamily="2" charset="0"/>
              </a:rPr>
              <a:t>Aries Aviation Services Ltd and IDM Industries Ltd (Aries/IDM), under an e</a:t>
            </a:r>
            <a:r>
              <a:rPr lang="en-US" sz="1200" dirty="0">
                <a:effectLst/>
                <a:latin typeface="Helvetica" pitchFamily="2" charset="0"/>
              </a:rPr>
              <a:t>xclusive agreement with the Ministry of Petroleum, Energy and Mines (MPEM) in Mauritania, will promote minerals exploration and mining opportunities in Mauritania. Utilizing subsidiary company APG Airborne Surveys (APG) for all remote sensing activities in Mauritania,  the group wil</a:t>
            </a:r>
            <a:r>
              <a:rPr lang="en-US" sz="1200" dirty="0">
                <a:latin typeface="Helvetica" pitchFamily="2" charset="0"/>
              </a:rPr>
              <a:t>l compile all legacy geophysical/geological data and have an aircraft located in-country to acquire, process, integrate, interpret and market new geophysical surveys to aid current mining companies and to encourage new investors to enter Mauritania.</a:t>
            </a:r>
          </a:p>
          <a:p>
            <a:endParaRPr lang="en-US" sz="1200" dirty="0">
              <a:latin typeface="Helvetica" pitchFamily="2" charset="0"/>
            </a:endParaRPr>
          </a:p>
          <a:p>
            <a:r>
              <a:rPr lang="en-US" sz="1200" dirty="0">
                <a:latin typeface="Helvetica" pitchFamily="2" charset="0"/>
              </a:rPr>
              <a:t>N</a:t>
            </a:r>
            <a:r>
              <a:rPr lang="en-US" sz="1200" dirty="0">
                <a:effectLst/>
                <a:latin typeface="Helvetica" pitchFamily="2" charset="0"/>
              </a:rPr>
              <a:t>ew airborne and/or ground based surveys for technical data will be completed on a </a:t>
            </a:r>
            <a:r>
              <a:rPr lang="en-US" sz="1200" dirty="0" err="1">
                <a:effectLst/>
                <a:latin typeface="Helvetica" pitchFamily="2" charset="0"/>
              </a:rPr>
              <a:t>MultiClient</a:t>
            </a:r>
            <a:r>
              <a:rPr lang="en-US" sz="1200" dirty="0">
                <a:effectLst/>
                <a:latin typeface="Helvetica" pitchFamily="2" charset="0"/>
              </a:rPr>
              <a:t> or Proprietary basis. Survey types to include magnetics, radiometric, electromagnetics, airborne full tensor gravity gradiometer (FTG) data, seismic data, hyperspectral and LIDAR data. </a:t>
            </a:r>
          </a:p>
          <a:p>
            <a:endParaRPr lang="en-US" sz="1200" dirty="0">
              <a:latin typeface="Helvetica" pitchFamily="2" charset="0"/>
            </a:endParaRPr>
          </a:p>
          <a:p>
            <a:r>
              <a:rPr lang="en-US" sz="1200" dirty="0">
                <a:latin typeface="Helvetica" pitchFamily="2" charset="0"/>
              </a:rPr>
              <a:t>Project Website</a:t>
            </a:r>
          </a:p>
          <a:p>
            <a:r>
              <a:rPr lang="en-US" sz="1200" dirty="0">
                <a:effectLst/>
                <a:latin typeface="Helvetica" pitchFamily="2" charset="0"/>
              </a:rPr>
              <a:t>A specific and comprehensive Mauritania Mining Ventures and Opportunities Website is being developed by APG for the MPEM to be used to promote) the opportunities and </a:t>
            </a:r>
            <a:r>
              <a:rPr lang="en-US" sz="1200" dirty="0">
                <a:latin typeface="Helvetica" pitchFamily="2" charset="0"/>
              </a:rPr>
              <a:t>market data </a:t>
            </a:r>
            <a:r>
              <a:rPr lang="en-US" sz="1200" dirty="0">
                <a:effectLst/>
                <a:latin typeface="Helvetica" pitchFamily="2" charset="0"/>
              </a:rPr>
              <a:t>available for mining exploration and exploitation in Mauritania to include:</a:t>
            </a:r>
          </a:p>
          <a:p>
            <a:endParaRPr lang="en-US" sz="1200" dirty="0">
              <a:effectLst/>
              <a:latin typeface="Helvetica" pitchFamily="2" charset="0"/>
            </a:endParaRPr>
          </a:p>
          <a:p>
            <a:r>
              <a:rPr lang="en-US" sz="1200" dirty="0">
                <a:effectLst/>
                <a:latin typeface="Helvetica" pitchFamily="2" charset="0"/>
              </a:rPr>
              <a:t>- most important mineral types known for exploration/production: iron-ore, gold (production), copper, uranium, diamonds, lithium, nickel, chromium</a:t>
            </a:r>
          </a:p>
          <a:p>
            <a:r>
              <a:rPr lang="en-US" sz="1200" dirty="0">
                <a:latin typeface="Helvetica" pitchFamily="2" charset="0"/>
              </a:rPr>
              <a:t>- </a:t>
            </a:r>
            <a:r>
              <a:rPr lang="en-US" sz="1200" dirty="0">
                <a:effectLst/>
                <a:latin typeface="Helvetica" pitchFamily="2" charset="0"/>
              </a:rPr>
              <a:t>technical data available: geophysics, geochemistry, satellite, mapping, cores, drilling</a:t>
            </a:r>
          </a:p>
          <a:p>
            <a:r>
              <a:rPr lang="en-US" sz="1200" dirty="0">
                <a:latin typeface="Helvetica" pitchFamily="2" charset="0"/>
              </a:rPr>
              <a:t>- </a:t>
            </a:r>
            <a:r>
              <a:rPr lang="en-US" sz="1200" dirty="0">
                <a:effectLst/>
                <a:latin typeface="Helvetica" pitchFamily="2" charset="0"/>
              </a:rPr>
              <a:t>concessions available with available data</a:t>
            </a:r>
          </a:p>
          <a:p>
            <a:r>
              <a:rPr lang="en-US" sz="1200" dirty="0">
                <a:latin typeface="Helvetica" pitchFamily="2" charset="0"/>
              </a:rPr>
              <a:t>- </a:t>
            </a:r>
            <a:r>
              <a:rPr lang="en-US" sz="1200" dirty="0">
                <a:effectLst/>
                <a:latin typeface="Helvetica" pitchFamily="2" charset="0"/>
              </a:rPr>
              <a:t>permit application procedures and work program requirements and financial qualifications </a:t>
            </a:r>
          </a:p>
          <a:p>
            <a:r>
              <a:rPr lang="en-US" sz="1200" dirty="0">
                <a:latin typeface="Helvetica" pitchFamily="2" charset="0"/>
              </a:rPr>
              <a:t>- </a:t>
            </a:r>
            <a:r>
              <a:rPr lang="en-US" sz="1200" dirty="0">
                <a:effectLst/>
                <a:latin typeface="Helvetica" pitchFamily="2" charset="0"/>
              </a:rPr>
              <a:t>mining code</a:t>
            </a:r>
          </a:p>
          <a:p>
            <a:endParaRPr lang="en-US" sz="1200" dirty="0">
              <a:effectLst/>
              <a:latin typeface="Helvetica" pitchFamily="2" charset="0"/>
            </a:endParaRPr>
          </a:p>
          <a:p>
            <a:r>
              <a:rPr lang="en-US" sz="1200" dirty="0">
                <a:latin typeface="Helvetica" pitchFamily="2" charset="0"/>
              </a:rPr>
              <a:t>Onshore Hydrogen Exploration</a:t>
            </a:r>
            <a:endParaRPr lang="en-US" sz="1200" dirty="0">
              <a:effectLst/>
              <a:latin typeface="Helvetica" pitchFamily="2" charset="0"/>
            </a:endParaRPr>
          </a:p>
          <a:p>
            <a:r>
              <a:rPr lang="en-US" sz="1200" dirty="0">
                <a:effectLst/>
                <a:latin typeface="Helvetica" pitchFamily="2" charset="0"/>
              </a:rPr>
              <a:t>APG will also be working with seismic company Tricon Geophysical Inc. when an agreement with the MPEM is signed to promote natural hydrogen exploration onshore Mauritania. The airborne data to be acquired by APG (</a:t>
            </a:r>
            <a:r>
              <a:rPr lang="en-US" sz="1200" dirty="0" err="1">
                <a:effectLst/>
                <a:latin typeface="Helvetica" pitchFamily="2" charset="0"/>
              </a:rPr>
              <a:t>magnetics,radiometrics</a:t>
            </a:r>
            <a:r>
              <a:rPr lang="en-US" sz="1200" dirty="0">
                <a:effectLst/>
                <a:latin typeface="Helvetica" pitchFamily="2" charset="0"/>
              </a:rPr>
              <a:t> </a:t>
            </a:r>
            <a:r>
              <a:rPr lang="en-US" sz="1200">
                <a:effectLst/>
                <a:latin typeface="Helvetica" pitchFamily="2" charset="0"/>
              </a:rPr>
              <a:t>and gravity</a:t>
            </a:r>
            <a:r>
              <a:rPr lang="en-US" sz="1200">
                <a:latin typeface="Helvetica" pitchFamily="2" charset="0"/>
              </a:rPr>
              <a:t>) </a:t>
            </a:r>
            <a:r>
              <a:rPr lang="en-US" sz="1200" dirty="0">
                <a:latin typeface="Helvetica" pitchFamily="2" charset="0"/>
              </a:rPr>
              <a:t>are key technologies for finding rock types, terrains and structures important for hydrogen generation and trapping. </a:t>
            </a:r>
            <a:endParaRPr lang="en-US" sz="1200" dirty="0">
              <a:effectLst/>
              <a:latin typeface="Helvetica" pitchFamily="2" charset="0"/>
            </a:endParaRPr>
          </a:p>
          <a:p>
            <a:endParaRPr lang="en-US" sz="1200" dirty="0">
              <a:latin typeface="Helvetica" pitchFamily="2" charset="0"/>
            </a:endParaRPr>
          </a:p>
        </p:txBody>
      </p:sp>
      <p:sp>
        <p:nvSpPr>
          <p:cNvPr id="7" name="Title 1">
            <a:extLst>
              <a:ext uri="{FF2B5EF4-FFF2-40B4-BE49-F238E27FC236}">
                <a16:creationId xmlns:a16="http://schemas.microsoft.com/office/drawing/2014/main" id="{F32195FE-8B16-1240-BF85-F4CA110AFCEE}"/>
              </a:ext>
            </a:extLst>
          </p:cNvPr>
          <p:cNvSpPr>
            <a:spLocks noGrp="1"/>
          </p:cNvSpPr>
          <p:nvPr>
            <p:ph type="title"/>
          </p:nvPr>
        </p:nvSpPr>
        <p:spPr>
          <a:xfrm>
            <a:off x="1" y="130429"/>
            <a:ext cx="12192000" cy="497177"/>
          </a:xfrm>
        </p:spPr>
        <p:txBody>
          <a:bodyPr>
            <a:noAutofit/>
          </a:bodyPr>
          <a:lstStyle/>
          <a:p>
            <a:pPr algn="ctr"/>
            <a:r>
              <a:rPr lang="en-GB" sz="2800" dirty="0">
                <a:solidFill>
                  <a:schemeClr val="accent2"/>
                </a:solidFill>
              </a:rPr>
              <a:t>Mauritania Mining Ventures Project </a:t>
            </a:r>
            <a:endParaRPr lang="en-US" sz="2800" dirty="0">
              <a:solidFill>
                <a:schemeClr val="accent2"/>
              </a:solidFill>
            </a:endParaRPr>
          </a:p>
        </p:txBody>
      </p:sp>
      <p:pic>
        <p:nvPicPr>
          <p:cNvPr id="2" name="Picture 1">
            <a:extLst>
              <a:ext uri="{FF2B5EF4-FFF2-40B4-BE49-F238E27FC236}">
                <a16:creationId xmlns:a16="http://schemas.microsoft.com/office/drawing/2014/main" id="{C4ACD041-72F8-ACE5-D6B7-65BA8A474B8E}"/>
              </a:ext>
            </a:extLst>
          </p:cNvPr>
          <p:cNvPicPr>
            <a:picLocks noChangeAspect="1"/>
          </p:cNvPicPr>
          <p:nvPr/>
        </p:nvPicPr>
        <p:blipFill>
          <a:blip r:embed="rId2"/>
          <a:stretch>
            <a:fillRect/>
          </a:stretch>
        </p:blipFill>
        <p:spPr>
          <a:xfrm>
            <a:off x="7333714" y="1041514"/>
            <a:ext cx="4636789" cy="4774972"/>
          </a:xfrm>
          <a:prstGeom prst="rect">
            <a:avLst/>
          </a:prstGeom>
        </p:spPr>
      </p:pic>
    </p:spTree>
    <p:extLst>
      <p:ext uri="{BB962C8B-B14F-4D97-AF65-F5344CB8AC3E}">
        <p14:creationId xmlns:p14="http://schemas.microsoft.com/office/powerpoint/2010/main" val="3486261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582C6-2790-AA24-66D2-3376F3A86471}"/>
              </a:ext>
            </a:extLst>
          </p:cNvPr>
          <p:cNvSpPr/>
          <p:nvPr/>
        </p:nvSpPr>
        <p:spPr>
          <a:xfrm>
            <a:off x="4305300" y="6197600"/>
            <a:ext cx="317500" cy="1397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44C0C5C-268C-51D5-5181-13329250CB8C}"/>
              </a:ext>
            </a:extLst>
          </p:cNvPr>
          <p:cNvPicPr>
            <a:picLocks noChangeAspect="1"/>
          </p:cNvPicPr>
          <p:nvPr/>
        </p:nvPicPr>
        <p:blipFill>
          <a:blip r:embed="rId2"/>
          <a:stretch>
            <a:fillRect/>
          </a:stretch>
        </p:blipFill>
        <p:spPr>
          <a:xfrm>
            <a:off x="7219234" y="3135086"/>
            <a:ext cx="4925672" cy="3592485"/>
          </a:xfrm>
          <a:prstGeom prst="rect">
            <a:avLst/>
          </a:prstGeom>
          <a:ln w="3175">
            <a:solidFill>
              <a:schemeClr val="tx1"/>
            </a:solidFill>
          </a:ln>
        </p:spPr>
      </p:pic>
      <p:pic>
        <p:nvPicPr>
          <p:cNvPr id="13" name="Picture 12">
            <a:extLst>
              <a:ext uri="{FF2B5EF4-FFF2-40B4-BE49-F238E27FC236}">
                <a16:creationId xmlns:a16="http://schemas.microsoft.com/office/drawing/2014/main" id="{0C552AAD-5AEF-5A6B-6176-50A0A8498E50}"/>
              </a:ext>
            </a:extLst>
          </p:cNvPr>
          <p:cNvPicPr>
            <a:picLocks noChangeAspect="1"/>
          </p:cNvPicPr>
          <p:nvPr/>
        </p:nvPicPr>
        <p:blipFill>
          <a:blip r:embed="rId3"/>
          <a:stretch>
            <a:fillRect/>
          </a:stretch>
        </p:blipFill>
        <p:spPr>
          <a:xfrm>
            <a:off x="47094" y="627606"/>
            <a:ext cx="7101908" cy="4148017"/>
          </a:xfrm>
          <a:prstGeom prst="rect">
            <a:avLst/>
          </a:prstGeom>
          <a:ln w="3175">
            <a:solidFill>
              <a:schemeClr val="tx1"/>
            </a:solidFill>
          </a:ln>
        </p:spPr>
      </p:pic>
      <p:sp>
        <p:nvSpPr>
          <p:cNvPr id="2" name="Title 1">
            <a:extLst>
              <a:ext uri="{FF2B5EF4-FFF2-40B4-BE49-F238E27FC236}">
                <a16:creationId xmlns:a16="http://schemas.microsoft.com/office/drawing/2014/main" id="{73BF4517-E745-DF75-8CE9-A154808518A3}"/>
              </a:ext>
            </a:extLst>
          </p:cNvPr>
          <p:cNvSpPr>
            <a:spLocks noGrp="1"/>
          </p:cNvSpPr>
          <p:nvPr>
            <p:ph type="title"/>
          </p:nvPr>
        </p:nvSpPr>
        <p:spPr>
          <a:xfrm>
            <a:off x="1" y="130429"/>
            <a:ext cx="12192000" cy="497177"/>
          </a:xfrm>
        </p:spPr>
        <p:txBody>
          <a:bodyPr>
            <a:noAutofit/>
          </a:bodyPr>
          <a:lstStyle/>
          <a:p>
            <a:pPr algn="ctr"/>
            <a:r>
              <a:rPr lang="en-GB" sz="2800" dirty="0">
                <a:solidFill>
                  <a:schemeClr val="accent2"/>
                </a:solidFill>
              </a:rPr>
              <a:t>Mauritania Mining Ventures Project </a:t>
            </a:r>
            <a:endParaRPr lang="en-US" sz="2800" dirty="0">
              <a:solidFill>
                <a:schemeClr val="accent2"/>
              </a:solidFill>
            </a:endParaRPr>
          </a:p>
        </p:txBody>
      </p:sp>
    </p:spTree>
    <p:extLst>
      <p:ext uri="{BB962C8B-B14F-4D97-AF65-F5344CB8AC3E}">
        <p14:creationId xmlns:p14="http://schemas.microsoft.com/office/powerpoint/2010/main" val="3466828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582C6-2790-AA24-66D2-3376F3A86471}"/>
              </a:ext>
            </a:extLst>
          </p:cNvPr>
          <p:cNvSpPr/>
          <p:nvPr/>
        </p:nvSpPr>
        <p:spPr>
          <a:xfrm>
            <a:off x="4305300" y="6197600"/>
            <a:ext cx="317500" cy="1397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382F70C-3600-B328-91E3-501799F68DD2}"/>
              </a:ext>
            </a:extLst>
          </p:cNvPr>
          <p:cNvPicPr>
            <a:picLocks noChangeAspect="1"/>
          </p:cNvPicPr>
          <p:nvPr/>
        </p:nvPicPr>
        <p:blipFill>
          <a:blip r:embed="rId2"/>
          <a:stretch>
            <a:fillRect/>
          </a:stretch>
        </p:blipFill>
        <p:spPr>
          <a:xfrm>
            <a:off x="6268271" y="626155"/>
            <a:ext cx="5410180" cy="5680074"/>
          </a:xfrm>
          <a:prstGeom prst="rect">
            <a:avLst/>
          </a:prstGeom>
          <a:ln w="3175">
            <a:solidFill>
              <a:schemeClr val="tx1"/>
            </a:solidFill>
          </a:ln>
        </p:spPr>
      </p:pic>
      <p:pic>
        <p:nvPicPr>
          <p:cNvPr id="10" name="Picture 9">
            <a:extLst>
              <a:ext uri="{FF2B5EF4-FFF2-40B4-BE49-F238E27FC236}">
                <a16:creationId xmlns:a16="http://schemas.microsoft.com/office/drawing/2014/main" id="{DCD0B750-A7FE-83F5-A356-35D138F501D0}"/>
              </a:ext>
            </a:extLst>
          </p:cNvPr>
          <p:cNvPicPr>
            <a:picLocks noChangeAspect="1"/>
          </p:cNvPicPr>
          <p:nvPr/>
        </p:nvPicPr>
        <p:blipFill>
          <a:blip r:embed="rId3"/>
          <a:stretch>
            <a:fillRect/>
          </a:stretch>
        </p:blipFill>
        <p:spPr>
          <a:xfrm>
            <a:off x="761747" y="627606"/>
            <a:ext cx="5103479" cy="5680074"/>
          </a:xfrm>
          <a:prstGeom prst="rect">
            <a:avLst/>
          </a:prstGeom>
        </p:spPr>
      </p:pic>
      <p:sp>
        <p:nvSpPr>
          <p:cNvPr id="2" name="Title 1">
            <a:extLst>
              <a:ext uri="{FF2B5EF4-FFF2-40B4-BE49-F238E27FC236}">
                <a16:creationId xmlns:a16="http://schemas.microsoft.com/office/drawing/2014/main" id="{4B558972-C079-B81D-5945-35D3561BA217}"/>
              </a:ext>
            </a:extLst>
          </p:cNvPr>
          <p:cNvSpPr>
            <a:spLocks noGrp="1"/>
          </p:cNvSpPr>
          <p:nvPr>
            <p:ph type="title"/>
          </p:nvPr>
        </p:nvSpPr>
        <p:spPr>
          <a:xfrm>
            <a:off x="1" y="130429"/>
            <a:ext cx="12192000" cy="497177"/>
          </a:xfrm>
        </p:spPr>
        <p:txBody>
          <a:bodyPr>
            <a:noAutofit/>
          </a:bodyPr>
          <a:lstStyle/>
          <a:p>
            <a:pPr algn="ctr"/>
            <a:r>
              <a:rPr lang="en-GB" sz="2800" dirty="0">
                <a:solidFill>
                  <a:schemeClr val="accent2"/>
                </a:solidFill>
              </a:rPr>
              <a:t>Mauritania Mining Ventures Project </a:t>
            </a:r>
            <a:endParaRPr lang="en-US" sz="2800" dirty="0">
              <a:solidFill>
                <a:schemeClr val="accent2"/>
              </a:solidFill>
            </a:endParaRPr>
          </a:p>
        </p:txBody>
      </p:sp>
    </p:spTree>
    <p:extLst>
      <p:ext uri="{BB962C8B-B14F-4D97-AF65-F5344CB8AC3E}">
        <p14:creationId xmlns:p14="http://schemas.microsoft.com/office/powerpoint/2010/main" val="255805936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GS 2021 Theme 1">
  <a:themeElements>
    <a:clrScheme name="TGS Colors 2021">
      <a:dk1>
        <a:srgbClr val="003660"/>
      </a:dk1>
      <a:lt1>
        <a:srgbClr val="FFFFFF"/>
      </a:lt1>
      <a:dk2>
        <a:srgbClr val="003660"/>
      </a:dk2>
      <a:lt2>
        <a:srgbClr val="FFFFFF"/>
      </a:lt2>
      <a:accent1>
        <a:srgbClr val="003660"/>
      </a:accent1>
      <a:accent2>
        <a:srgbClr val="00AAAB"/>
      </a:accent2>
      <a:accent3>
        <a:srgbClr val="AA0071"/>
      </a:accent3>
      <a:accent4>
        <a:srgbClr val="F9A01B"/>
      </a:accent4>
      <a:accent5>
        <a:srgbClr val="8B9DA1"/>
      </a:accent5>
      <a:accent6>
        <a:srgbClr val="808285"/>
      </a:accent6>
      <a:hlink>
        <a:srgbClr val="5F6062"/>
      </a:hlink>
      <a:folHlink>
        <a:srgbClr val="C9EBFC"/>
      </a:folHlink>
    </a:clrScheme>
    <a:fontScheme name="TGS Arial">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GS-Imaging-PPT-Template-2020_SD.potx  -  Read-Only" id="{C3052C2B-F572-4CBE-9D2E-2DE3F54B2425}" vid="{97DE8DCF-293C-40E5-9D8A-7C2F494293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73078</TotalTime>
  <Words>333</Words>
  <Application>Microsoft Macintosh PowerPoint</Application>
  <PresentationFormat>Widescreen</PresentationFormat>
  <Paragraphs>18</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Helvetica</vt:lpstr>
      <vt:lpstr>TGS 2021 Theme 1</vt:lpstr>
      <vt:lpstr>Mauritania Mining Ventures Project </vt:lpstr>
      <vt:lpstr>Mauritania Mining Ventures Project </vt:lpstr>
      <vt:lpstr>Mauritania Mining Ventures Project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Jevon Hilder</dc:creator>
  <cp:keywords/>
  <dc:description/>
  <cp:lastModifiedBy>Richard Horscroft</cp:lastModifiedBy>
  <cp:revision>306</cp:revision>
  <dcterms:created xsi:type="dcterms:W3CDTF">2023-01-12T09:28:02Z</dcterms:created>
  <dcterms:modified xsi:type="dcterms:W3CDTF">2024-01-09T17:49:27Z</dcterms:modified>
  <cp:category/>
</cp:coreProperties>
</file>